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Agrandir Narrow Ultra-Bold" charset="1" panose="00000906000000000000"/>
      <p:regular r:id="rId28"/>
    </p:embeddedFont>
    <p:embeddedFont>
      <p:font typeface="Inter Medium" charset="1" panose="02000503000000020004"/>
      <p:regular r:id="rId29"/>
    </p:embeddedFont>
    <p:embeddedFont>
      <p:font typeface="Inter Semi-Bold" charset="1" panose="02000503000000020004"/>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https://youtu.be/5Vkftui2Aj0?si=QAxpOEDFkJ3mskTY" TargetMode="External" Type="http://schemas.openxmlformats.org/officeDocument/2006/relationships/hyperlink"/><Relationship Id="rId2" Target="../media/image13.png" Type="http://schemas.openxmlformats.org/officeDocument/2006/relationships/image"/><Relationship Id="rId3" Target="../media/image14.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1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1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2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2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sp>
        <p:nvSpPr>
          <p:cNvPr name="Freeform 2" id="2"/>
          <p:cNvSpPr/>
          <p:nvPr/>
        </p:nvSpPr>
        <p:spPr>
          <a:xfrm flipH="false" flipV="false" rot="0">
            <a:off x="2276554" y="2142702"/>
            <a:ext cx="5714993" cy="5714993"/>
          </a:xfrm>
          <a:custGeom>
            <a:avLst/>
            <a:gdLst/>
            <a:ahLst/>
            <a:cxnLst/>
            <a:rect r="r" b="b" t="t" l="l"/>
            <a:pathLst>
              <a:path h="5714993" w="5714993">
                <a:moveTo>
                  <a:pt x="0" y="0"/>
                </a:moveTo>
                <a:lnTo>
                  <a:pt x="5714992" y="0"/>
                </a:lnTo>
                <a:lnTo>
                  <a:pt x="5714992" y="5714993"/>
                </a:lnTo>
                <a:lnTo>
                  <a:pt x="0" y="571499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587805" y="3148639"/>
            <a:ext cx="8049423" cy="3837321"/>
          </a:xfrm>
          <a:prstGeom prst="rect">
            <a:avLst/>
          </a:prstGeom>
        </p:spPr>
        <p:txBody>
          <a:bodyPr anchor="t" rtlCol="false" tIns="0" lIns="0" bIns="0" rIns="0">
            <a:spAutoFit/>
          </a:bodyPr>
          <a:lstStyle/>
          <a:p>
            <a:pPr algn="l">
              <a:lnSpc>
                <a:spcPts val="5871"/>
              </a:lnSpc>
            </a:pPr>
            <a:r>
              <a:rPr lang="en-US" sz="4697" b="true">
                <a:solidFill>
                  <a:srgbClr val="503330"/>
                </a:solidFill>
                <a:latin typeface="Agrandir Narrow Ultra-Bold"/>
                <a:ea typeface="Agrandir Narrow Ultra-Bold"/>
                <a:cs typeface="Agrandir Narrow Ultra-Bold"/>
                <a:sym typeface="Agrandir Narrow Ultra-Bold"/>
              </a:rPr>
              <a:t>SIKAP WARGA NEGARA TERHADAP PELAKSANAAN SISTEM PEMERINTAHAN REPUBLIK INDONESIA</a:t>
            </a:r>
          </a:p>
          <a:p>
            <a:pPr algn="l">
              <a:lnSpc>
                <a:spcPts val="5871"/>
              </a:lnSpc>
            </a:pPr>
          </a:p>
        </p:txBody>
      </p:sp>
      <p:sp>
        <p:nvSpPr>
          <p:cNvPr name="Freeform 4" id="4"/>
          <p:cNvSpPr/>
          <p:nvPr/>
        </p:nvSpPr>
        <p:spPr>
          <a:xfrm flipH="true" flipV="false" rot="0">
            <a:off x="15177450" y="-427349"/>
            <a:ext cx="3599036" cy="3635390"/>
          </a:xfrm>
          <a:custGeom>
            <a:avLst/>
            <a:gdLst/>
            <a:ahLst/>
            <a:cxnLst/>
            <a:rect r="r" b="b" t="t" l="l"/>
            <a:pathLst>
              <a:path h="3635390" w="3599036">
                <a:moveTo>
                  <a:pt x="3599037" y="0"/>
                </a:moveTo>
                <a:lnTo>
                  <a:pt x="0" y="0"/>
                </a:lnTo>
                <a:lnTo>
                  <a:pt x="0" y="3635391"/>
                </a:lnTo>
                <a:lnTo>
                  <a:pt x="3599037" y="3635391"/>
                </a:lnTo>
                <a:lnTo>
                  <a:pt x="3599037"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true" rot="290207">
            <a:off x="-482789" y="6297709"/>
            <a:ext cx="6341841" cy="4748454"/>
          </a:xfrm>
          <a:custGeom>
            <a:avLst/>
            <a:gdLst/>
            <a:ahLst/>
            <a:cxnLst/>
            <a:rect r="r" b="b" t="t" l="l"/>
            <a:pathLst>
              <a:path h="4748454" w="6341841">
                <a:moveTo>
                  <a:pt x="6341841" y="4748453"/>
                </a:moveTo>
                <a:lnTo>
                  <a:pt x="0" y="4748453"/>
                </a:lnTo>
                <a:lnTo>
                  <a:pt x="0" y="0"/>
                </a:lnTo>
                <a:lnTo>
                  <a:pt x="6341841" y="0"/>
                </a:lnTo>
                <a:lnTo>
                  <a:pt x="6341841" y="4748453"/>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320716" y="1390347"/>
            <a:ext cx="1813891" cy="861598"/>
          </a:xfrm>
          <a:custGeom>
            <a:avLst/>
            <a:gdLst/>
            <a:ahLst/>
            <a:cxnLst/>
            <a:rect r="r" b="b" t="t" l="l"/>
            <a:pathLst>
              <a:path h="861598" w="1813891">
                <a:moveTo>
                  <a:pt x="0" y="0"/>
                </a:moveTo>
                <a:lnTo>
                  <a:pt x="1813891" y="0"/>
                </a:lnTo>
                <a:lnTo>
                  <a:pt x="1813891" y="861598"/>
                </a:lnTo>
                <a:lnTo>
                  <a:pt x="0" y="86159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5363962" y="7900108"/>
            <a:ext cx="1273266" cy="1273266"/>
          </a:xfrm>
          <a:custGeom>
            <a:avLst/>
            <a:gdLst/>
            <a:ahLst/>
            <a:cxnLst/>
            <a:rect r="r" b="b" t="t" l="l"/>
            <a:pathLst>
              <a:path h="1273266" w="1273266">
                <a:moveTo>
                  <a:pt x="0" y="0"/>
                </a:moveTo>
                <a:lnTo>
                  <a:pt x="1273266" y="0"/>
                </a:lnTo>
                <a:lnTo>
                  <a:pt x="1273266" y="1273266"/>
                </a:lnTo>
                <a:lnTo>
                  <a:pt x="0" y="127326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4303234" y="8102985"/>
            <a:ext cx="867511" cy="867511"/>
          </a:xfrm>
          <a:custGeom>
            <a:avLst/>
            <a:gdLst/>
            <a:ahLst/>
            <a:cxnLst/>
            <a:rect r="r" b="b" t="t" l="l"/>
            <a:pathLst>
              <a:path h="867511" w="867511">
                <a:moveTo>
                  <a:pt x="0" y="0"/>
                </a:moveTo>
                <a:lnTo>
                  <a:pt x="867512" y="0"/>
                </a:lnTo>
                <a:lnTo>
                  <a:pt x="867512" y="867512"/>
                </a:lnTo>
                <a:lnTo>
                  <a:pt x="0" y="86751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10187783" y="1612705"/>
            <a:ext cx="6218409" cy="7061590"/>
            <a:chOff x="0" y="0"/>
            <a:chExt cx="1637770" cy="1859843"/>
          </a:xfrm>
        </p:grpSpPr>
        <p:sp>
          <p:nvSpPr>
            <p:cNvPr name="Freeform 3" id="3"/>
            <p:cNvSpPr/>
            <p:nvPr/>
          </p:nvSpPr>
          <p:spPr>
            <a:xfrm flipH="false" flipV="false" rot="0">
              <a:off x="0" y="0"/>
              <a:ext cx="1637770" cy="1859843"/>
            </a:xfrm>
            <a:custGeom>
              <a:avLst/>
              <a:gdLst/>
              <a:ahLst/>
              <a:cxnLst/>
              <a:rect r="r" b="b" t="t" l="l"/>
              <a:pathLst>
                <a:path h="1859843" w="1637770">
                  <a:moveTo>
                    <a:pt x="62250" y="0"/>
                  </a:moveTo>
                  <a:lnTo>
                    <a:pt x="1575520" y="0"/>
                  </a:lnTo>
                  <a:cubicBezTo>
                    <a:pt x="1609900" y="0"/>
                    <a:pt x="1637770" y="27870"/>
                    <a:pt x="1637770" y="62250"/>
                  </a:cubicBezTo>
                  <a:lnTo>
                    <a:pt x="1637770" y="1797593"/>
                  </a:lnTo>
                  <a:cubicBezTo>
                    <a:pt x="1637770" y="1831972"/>
                    <a:pt x="1609900" y="1859843"/>
                    <a:pt x="1575520" y="1859843"/>
                  </a:cubicBezTo>
                  <a:lnTo>
                    <a:pt x="62250" y="1859843"/>
                  </a:lnTo>
                  <a:cubicBezTo>
                    <a:pt x="27870" y="1859843"/>
                    <a:pt x="0" y="1831972"/>
                    <a:pt x="0" y="1797593"/>
                  </a:cubicBezTo>
                  <a:lnTo>
                    <a:pt x="0" y="62250"/>
                  </a:lnTo>
                  <a:cubicBezTo>
                    <a:pt x="0" y="27870"/>
                    <a:pt x="27870" y="0"/>
                    <a:pt x="62250" y="0"/>
                  </a:cubicBezTo>
                  <a:close/>
                </a:path>
              </a:pathLst>
            </a:custGeom>
            <a:solidFill>
              <a:srgbClr val="D87355"/>
            </a:solidFill>
          </p:spPr>
        </p:sp>
        <p:sp>
          <p:nvSpPr>
            <p:cNvPr name="TextBox 4" id="4"/>
            <p:cNvSpPr txBox="true"/>
            <p:nvPr/>
          </p:nvSpPr>
          <p:spPr>
            <a:xfrm>
              <a:off x="0" y="-38100"/>
              <a:ext cx="1637770" cy="189794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2905291" y="4066421"/>
            <a:ext cx="4642694" cy="4607874"/>
          </a:xfrm>
          <a:custGeom>
            <a:avLst/>
            <a:gdLst/>
            <a:ahLst/>
            <a:cxnLst/>
            <a:rect r="r" b="b" t="t" l="l"/>
            <a:pathLst>
              <a:path h="4607874" w="4642694">
                <a:moveTo>
                  <a:pt x="0" y="0"/>
                </a:moveTo>
                <a:lnTo>
                  <a:pt x="4642694" y="0"/>
                </a:lnTo>
                <a:lnTo>
                  <a:pt x="4642694" y="4607874"/>
                </a:lnTo>
                <a:lnTo>
                  <a:pt x="0" y="46078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2061296" y="1674865"/>
            <a:ext cx="7196328" cy="1842151"/>
          </a:xfrm>
          <a:prstGeom prst="rect">
            <a:avLst/>
          </a:prstGeom>
        </p:spPr>
        <p:txBody>
          <a:bodyPr anchor="t" rtlCol="false" tIns="0" lIns="0" bIns="0" rIns="0">
            <a:spAutoFit/>
          </a:bodyPr>
          <a:lstStyle/>
          <a:p>
            <a:pPr algn="l">
              <a:lnSpc>
                <a:spcPts val="6746"/>
              </a:lnSpc>
            </a:pPr>
            <a:r>
              <a:rPr lang="en-US" sz="5397" b="true">
                <a:solidFill>
                  <a:srgbClr val="503330"/>
                </a:solidFill>
                <a:latin typeface="Agrandir Narrow Ultra-Bold"/>
                <a:ea typeface="Agrandir Narrow Ultra-Bold"/>
                <a:cs typeface="Agrandir Narrow Ultra-Bold"/>
                <a:sym typeface="Agrandir Narrow Ultra-Bold"/>
              </a:rPr>
              <a:t>TUJUAN PEMBELAJARAN</a:t>
            </a:r>
          </a:p>
        </p:txBody>
      </p:sp>
      <p:sp>
        <p:nvSpPr>
          <p:cNvPr name="TextBox 7" id="7"/>
          <p:cNvSpPr txBox="true"/>
          <p:nvPr/>
        </p:nvSpPr>
        <p:spPr>
          <a:xfrm rot="0">
            <a:off x="10763943" y="3218289"/>
            <a:ext cx="5155739" cy="3496944"/>
          </a:xfrm>
          <a:prstGeom prst="rect">
            <a:avLst/>
          </a:prstGeom>
        </p:spPr>
        <p:txBody>
          <a:bodyPr anchor="t" rtlCol="false" tIns="0" lIns="0" bIns="0" rIns="0">
            <a:spAutoFit/>
          </a:bodyPr>
          <a:lstStyle/>
          <a:p>
            <a:pPr algn="just" marL="474984" indent="-237492" lvl="1">
              <a:lnSpc>
                <a:spcPts val="3080"/>
              </a:lnSpc>
              <a:buAutoNum type="arabicPeriod" startAt="1"/>
            </a:pPr>
            <a:r>
              <a:rPr lang="en-US" b="true" sz="2200">
                <a:solidFill>
                  <a:srgbClr val="000000"/>
                </a:solidFill>
                <a:latin typeface="Inter Medium"/>
                <a:ea typeface="Inter Medium"/>
                <a:cs typeface="Inter Medium"/>
                <a:sym typeface="Inter Medium"/>
              </a:rPr>
              <a:t>Peserta didik mampu memberikan argumentasi (C5) terhadap dampak sikap positif warga negara dalam ikut serta pelaksanaan Sistem Pemerintahan</a:t>
            </a:r>
          </a:p>
          <a:p>
            <a:pPr algn="just" marL="474984" indent="-237492" lvl="1">
              <a:lnSpc>
                <a:spcPts val="3080"/>
              </a:lnSpc>
              <a:buAutoNum type="arabicPeriod" startAt="1"/>
            </a:pPr>
            <a:r>
              <a:rPr lang="en-US" b="true" sz="2200">
                <a:solidFill>
                  <a:srgbClr val="000000"/>
                </a:solidFill>
                <a:latin typeface="Inter Medium"/>
                <a:ea typeface="Inter Medium"/>
                <a:cs typeface="Inter Medium"/>
                <a:sym typeface="Inter Medium"/>
              </a:rPr>
              <a:t>Peserta didik mampu merekonstruksi (C6) Sikap Positif terhadap Sistem Pemerintahan</a:t>
            </a:r>
          </a:p>
          <a:p>
            <a:pPr algn="just">
              <a:lnSpc>
                <a:spcPts val="3080"/>
              </a:lnSpc>
            </a:pPr>
          </a:p>
        </p:txBody>
      </p:sp>
      <p:sp>
        <p:nvSpPr>
          <p:cNvPr name="Freeform 8" id="8"/>
          <p:cNvSpPr/>
          <p:nvPr/>
        </p:nvSpPr>
        <p:spPr>
          <a:xfrm flipH="false" flipV="true" rot="0">
            <a:off x="-297180" y="6763817"/>
            <a:ext cx="2651760" cy="2678545"/>
          </a:xfrm>
          <a:custGeom>
            <a:avLst/>
            <a:gdLst/>
            <a:ahLst/>
            <a:cxnLst/>
            <a:rect r="r" b="b" t="t" l="l"/>
            <a:pathLst>
              <a:path h="2678545" w="2651760">
                <a:moveTo>
                  <a:pt x="0" y="2678546"/>
                </a:moveTo>
                <a:lnTo>
                  <a:pt x="2651760" y="2678546"/>
                </a:lnTo>
                <a:lnTo>
                  <a:pt x="2651760" y="0"/>
                </a:lnTo>
                <a:lnTo>
                  <a:pt x="0" y="0"/>
                </a:lnTo>
                <a:lnTo>
                  <a:pt x="0" y="2678546"/>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9" id="9"/>
          <p:cNvGrpSpPr/>
          <p:nvPr/>
        </p:nvGrpSpPr>
        <p:grpSpPr>
          <a:xfrm rot="0">
            <a:off x="-518216" y="9286875"/>
            <a:ext cx="19856376" cy="1529568"/>
            <a:chOff x="0" y="0"/>
            <a:chExt cx="5229663" cy="402849"/>
          </a:xfrm>
        </p:grpSpPr>
        <p:sp>
          <p:nvSpPr>
            <p:cNvPr name="Freeform 10" id="10"/>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11" id="11"/>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8657757" y="5143500"/>
            <a:ext cx="991760" cy="991760"/>
          </a:xfrm>
          <a:custGeom>
            <a:avLst/>
            <a:gdLst/>
            <a:ahLst/>
            <a:cxnLst/>
            <a:rect r="r" b="b" t="t" l="l"/>
            <a:pathLst>
              <a:path h="991760" w="991760">
                <a:moveTo>
                  <a:pt x="0" y="0"/>
                </a:moveTo>
                <a:lnTo>
                  <a:pt x="991761" y="0"/>
                </a:lnTo>
                <a:lnTo>
                  <a:pt x="991761" y="991760"/>
                </a:lnTo>
                <a:lnTo>
                  <a:pt x="0" y="9917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7871797" y="4985811"/>
            <a:ext cx="653569" cy="653569"/>
          </a:xfrm>
          <a:custGeom>
            <a:avLst/>
            <a:gdLst/>
            <a:ahLst/>
            <a:cxnLst/>
            <a:rect r="r" b="b" t="t" l="l"/>
            <a:pathLst>
              <a:path h="653569" w="653569">
                <a:moveTo>
                  <a:pt x="0" y="0"/>
                </a:moveTo>
                <a:lnTo>
                  <a:pt x="653570" y="0"/>
                </a:lnTo>
                <a:lnTo>
                  <a:pt x="653570" y="653569"/>
                </a:lnTo>
                <a:lnTo>
                  <a:pt x="0" y="65356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sp>
        <p:nvSpPr>
          <p:cNvPr name="Freeform 2" id="2"/>
          <p:cNvSpPr/>
          <p:nvPr/>
        </p:nvSpPr>
        <p:spPr>
          <a:xfrm flipH="false" flipV="false" rot="0">
            <a:off x="2905291" y="4066421"/>
            <a:ext cx="4642694" cy="4607874"/>
          </a:xfrm>
          <a:custGeom>
            <a:avLst/>
            <a:gdLst/>
            <a:ahLst/>
            <a:cxnLst/>
            <a:rect r="r" b="b" t="t" l="l"/>
            <a:pathLst>
              <a:path h="4607874" w="4642694">
                <a:moveTo>
                  <a:pt x="0" y="0"/>
                </a:moveTo>
                <a:lnTo>
                  <a:pt x="4642694" y="0"/>
                </a:lnTo>
                <a:lnTo>
                  <a:pt x="4642694" y="4607874"/>
                </a:lnTo>
                <a:lnTo>
                  <a:pt x="0" y="46078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061296" y="1674865"/>
            <a:ext cx="7196328" cy="1842151"/>
          </a:xfrm>
          <a:prstGeom prst="rect">
            <a:avLst/>
          </a:prstGeom>
        </p:spPr>
        <p:txBody>
          <a:bodyPr anchor="t" rtlCol="false" tIns="0" lIns="0" bIns="0" rIns="0">
            <a:spAutoFit/>
          </a:bodyPr>
          <a:lstStyle/>
          <a:p>
            <a:pPr algn="l">
              <a:lnSpc>
                <a:spcPts val="6746"/>
              </a:lnSpc>
            </a:pPr>
            <a:r>
              <a:rPr lang="en-US" sz="5397" b="true">
                <a:solidFill>
                  <a:srgbClr val="503330"/>
                </a:solidFill>
                <a:latin typeface="Agrandir Narrow Ultra-Bold"/>
                <a:ea typeface="Agrandir Narrow Ultra-Bold"/>
                <a:cs typeface="Agrandir Narrow Ultra-Bold"/>
                <a:sym typeface="Agrandir Narrow Ultra-Bold"/>
              </a:rPr>
              <a:t>PERTANYAAN PEMANTIK</a:t>
            </a:r>
          </a:p>
        </p:txBody>
      </p:sp>
      <p:sp>
        <p:nvSpPr>
          <p:cNvPr name="TextBox 4" id="4"/>
          <p:cNvSpPr txBox="true"/>
          <p:nvPr/>
        </p:nvSpPr>
        <p:spPr>
          <a:xfrm rot="0">
            <a:off x="9782868" y="3200994"/>
            <a:ext cx="7032318" cy="2111601"/>
          </a:xfrm>
          <a:prstGeom prst="rect">
            <a:avLst/>
          </a:prstGeom>
        </p:spPr>
        <p:txBody>
          <a:bodyPr anchor="t" rtlCol="false" tIns="0" lIns="0" bIns="0" rIns="0">
            <a:spAutoFit/>
          </a:bodyPr>
          <a:lstStyle/>
          <a:p>
            <a:pPr algn="just">
              <a:lnSpc>
                <a:spcPts val="4201"/>
              </a:lnSpc>
            </a:pPr>
            <a:r>
              <a:rPr lang="en-US" sz="3000" b="true">
                <a:solidFill>
                  <a:srgbClr val="000000"/>
                </a:solidFill>
                <a:latin typeface="Inter Medium"/>
                <a:ea typeface="Inter Medium"/>
                <a:cs typeface="Inter Medium"/>
                <a:sym typeface="Inter Medium"/>
              </a:rPr>
              <a:t>Bagaimana seharusnya sikap warga negara terhadap pelaksanaan sistem pemerintahan Republik Indonesia?</a:t>
            </a:r>
          </a:p>
          <a:p>
            <a:pPr algn="just">
              <a:lnSpc>
                <a:spcPts val="4201"/>
              </a:lnSpc>
            </a:pPr>
          </a:p>
        </p:txBody>
      </p:sp>
      <p:sp>
        <p:nvSpPr>
          <p:cNvPr name="Freeform 5" id="5"/>
          <p:cNvSpPr/>
          <p:nvPr/>
        </p:nvSpPr>
        <p:spPr>
          <a:xfrm flipH="false" flipV="true" rot="0">
            <a:off x="-297180" y="6763817"/>
            <a:ext cx="2651760" cy="2678545"/>
          </a:xfrm>
          <a:custGeom>
            <a:avLst/>
            <a:gdLst/>
            <a:ahLst/>
            <a:cxnLst/>
            <a:rect r="r" b="b" t="t" l="l"/>
            <a:pathLst>
              <a:path h="2678545" w="2651760">
                <a:moveTo>
                  <a:pt x="0" y="2678546"/>
                </a:moveTo>
                <a:lnTo>
                  <a:pt x="2651760" y="2678546"/>
                </a:lnTo>
                <a:lnTo>
                  <a:pt x="2651760" y="0"/>
                </a:lnTo>
                <a:lnTo>
                  <a:pt x="0" y="0"/>
                </a:lnTo>
                <a:lnTo>
                  <a:pt x="0" y="2678546"/>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6" id="6"/>
          <p:cNvGrpSpPr/>
          <p:nvPr/>
        </p:nvGrpSpPr>
        <p:grpSpPr>
          <a:xfrm rot="0">
            <a:off x="-518216" y="9286875"/>
            <a:ext cx="19856376" cy="1529568"/>
            <a:chOff x="0" y="0"/>
            <a:chExt cx="5229663" cy="402849"/>
          </a:xfrm>
        </p:grpSpPr>
        <p:sp>
          <p:nvSpPr>
            <p:cNvPr name="Freeform 7" id="7"/>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8" id="8"/>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9" id="9"/>
          <p:cNvSpPr/>
          <p:nvPr/>
        </p:nvSpPr>
        <p:spPr>
          <a:xfrm flipH="false" flipV="false" rot="0">
            <a:off x="8657757" y="5143500"/>
            <a:ext cx="991760" cy="991760"/>
          </a:xfrm>
          <a:custGeom>
            <a:avLst/>
            <a:gdLst/>
            <a:ahLst/>
            <a:cxnLst/>
            <a:rect r="r" b="b" t="t" l="l"/>
            <a:pathLst>
              <a:path h="991760" w="991760">
                <a:moveTo>
                  <a:pt x="0" y="0"/>
                </a:moveTo>
                <a:lnTo>
                  <a:pt x="991761" y="0"/>
                </a:lnTo>
                <a:lnTo>
                  <a:pt x="991761" y="991760"/>
                </a:lnTo>
                <a:lnTo>
                  <a:pt x="0" y="9917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7871797" y="4985811"/>
            <a:ext cx="653569" cy="653569"/>
          </a:xfrm>
          <a:custGeom>
            <a:avLst/>
            <a:gdLst/>
            <a:ahLst/>
            <a:cxnLst/>
            <a:rect r="r" b="b" t="t" l="l"/>
            <a:pathLst>
              <a:path h="653569" w="653569">
                <a:moveTo>
                  <a:pt x="0" y="0"/>
                </a:moveTo>
                <a:lnTo>
                  <a:pt x="653570" y="0"/>
                </a:lnTo>
                <a:lnTo>
                  <a:pt x="653570" y="653569"/>
                </a:lnTo>
                <a:lnTo>
                  <a:pt x="0" y="65356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sp>
        <p:nvSpPr>
          <p:cNvPr name="Freeform 2" id="2"/>
          <p:cNvSpPr/>
          <p:nvPr/>
        </p:nvSpPr>
        <p:spPr>
          <a:xfrm flipH="false" flipV="false" rot="0">
            <a:off x="2905291" y="4066421"/>
            <a:ext cx="4642694" cy="4607874"/>
          </a:xfrm>
          <a:custGeom>
            <a:avLst/>
            <a:gdLst/>
            <a:ahLst/>
            <a:cxnLst/>
            <a:rect r="r" b="b" t="t" l="l"/>
            <a:pathLst>
              <a:path h="4607874" w="4642694">
                <a:moveTo>
                  <a:pt x="0" y="0"/>
                </a:moveTo>
                <a:lnTo>
                  <a:pt x="4642694" y="0"/>
                </a:lnTo>
                <a:lnTo>
                  <a:pt x="4642694" y="4607874"/>
                </a:lnTo>
                <a:lnTo>
                  <a:pt x="0" y="46078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0">
            <a:off x="-297180" y="6763817"/>
            <a:ext cx="2651760" cy="2678545"/>
          </a:xfrm>
          <a:custGeom>
            <a:avLst/>
            <a:gdLst/>
            <a:ahLst/>
            <a:cxnLst/>
            <a:rect r="r" b="b" t="t" l="l"/>
            <a:pathLst>
              <a:path h="2678545" w="2651760">
                <a:moveTo>
                  <a:pt x="0" y="2678546"/>
                </a:moveTo>
                <a:lnTo>
                  <a:pt x="2651760" y="2678546"/>
                </a:lnTo>
                <a:lnTo>
                  <a:pt x="2651760" y="0"/>
                </a:lnTo>
                <a:lnTo>
                  <a:pt x="0" y="0"/>
                </a:lnTo>
                <a:lnTo>
                  <a:pt x="0" y="2678546"/>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518216" y="9286875"/>
            <a:ext cx="19856376" cy="1529568"/>
            <a:chOff x="0" y="0"/>
            <a:chExt cx="5229663" cy="402849"/>
          </a:xfrm>
        </p:grpSpPr>
        <p:sp>
          <p:nvSpPr>
            <p:cNvPr name="Freeform 5" id="5"/>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6" id="6"/>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7" id="7"/>
          <p:cNvSpPr/>
          <p:nvPr/>
        </p:nvSpPr>
        <p:spPr>
          <a:xfrm flipH="false" flipV="false" rot="0">
            <a:off x="8657757" y="5143500"/>
            <a:ext cx="991760" cy="991760"/>
          </a:xfrm>
          <a:custGeom>
            <a:avLst/>
            <a:gdLst/>
            <a:ahLst/>
            <a:cxnLst/>
            <a:rect r="r" b="b" t="t" l="l"/>
            <a:pathLst>
              <a:path h="991760" w="991760">
                <a:moveTo>
                  <a:pt x="0" y="0"/>
                </a:moveTo>
                <a:lnTo>
                  <a:pt x="991761" y="0"/>
                </a:lnTo>
                <a:lnTo>
                  <a:pt x="991761" y="991760"/>
                </a:lnTo>
                <a:lnTo>
                  <a:pt x="0" y="9917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7871797" y="4985811"/>
            <a:ext cx="653569" cy="653569"/>
          </a:xfrm>
          <a:custGeom>
            <a:avLst/>
            <a:gdLst/>
            <a:ahLst/>
            <a:cxnLst/>
            <a:rect r="r" b="b" t="t" l="l"/>
            <a:pathLst>
              <a:path h="653569" w="653569">
                <a:moveTo>
                  <a:pt x="0" y="0"/>
                </a:moveTo>
                <a:lnTo>
                  <a:pt x="653570" y="0"/>
                </a:lnTo>
                <a:lnTo>
                  <a:pt x="653570" y="653569"/>
                </a:lnTo>
                <a:lnTo>
                  <a:pt x="0" y="65356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2660780" y="5639380"/>
            <a:ext cx="2900204" cy="2900204"/>
          </a:xfrm>
          <a:custGeom>
            <a:avLst/>
            <a:gdLst/>
            <a:ahLst/>
            <a:cxnLst/>
            <a:rect r="r" b="b" t="t" l="l"/>
            <a:pathLst>
              <a:path h="2900204" w="2900204">
                <a:moveTo>
                  <a:pt x="0" y="0"/>
                </a:moveTo>
                <a:lnTo>
                  <a:pt x="2900204" y="0"/>
                </a:lnTo>
                <a:lnTo>
                  <a:pt x="2900204" y="2900204"/>
                </a:lnTo>
                <a:lnTo>
                  <a:pt x="0" y="2900204"/>
                </a:lnTo>
                <a:lnTo>
                  <a:pt x="0" y="0"/>
                </a:lnTo>
                <a:close/>
              </a:path>
            </a:pathLst>
          </a:custGeom>
          <a:blipFill>
            <a:blip r:embed="rId10"/>
            <a:stretch>
              <a:fillRect l="0" t="0" r="0" b="0"/>
            </a:stretch>
          </a:blipFill>
        </p:spPr>
      </p:sp>
      <p:sp>
        <p:nvSpPr>
          <p:cNvPr name="TextBox 10" id="10"/>
          <p:cNvSpPr txBox="true"/>
          <p:nvPr/>
        </p:nvSpPr>
        <p:spPr>
          <a:xfrm rot="0">
            <a:off x="2061296" y="1674865"/>
            <a:ext cx="7196328" cy="994426"/>
          </a:xfrm>
          <a:prstGeom prst="rect">
            <a:avLst/>
          </a:prstGeom>
        </p:spPr>
        <p:txBody>
          <a:bodyPr anchor="t" rtlCol="false" tIns="0" lIns="0" bIns="0" rIns="0">
            <a:spAutoFit/>
          </a:bodyPr>
          <a:lstStyle/>
          <a:p>
            <a:pPr algn="l">
              <a:lnSpc>
                <a:spcPts val="6746"/>
              </a:lnSpc>
            </a:pPr>
            <a:r>
              <a:rPr lang="en-US" sz="5397" b="true">
                <a:solidFill>
                  <a:srgbClr val="503330"/>
                </a:solidFill>
                <a:latin typeface="Agrandir Narrow Ultra-Bold"/>
                <a:ea typeface="Agrandir Narrow Ultra-Bold"/>
                <a:cs typeface="Agrandir Narrow Ultra-Bold"/>
                <a:sym typeface="Agrandir Narrow Ultra-Bold"/>
              </a:rPr>
              <a:t>MENONTON VIDEO</a:t>
            </a:r>
          </a:p>
        </p:txBody>
      </p:sp>
      <p:sp>
        <p:nvSpPr>
          <p:cNvPr name="TextBox 11" id="11"/>
          <p:cNvSpPr txBox="true"/>
          <p:nvPr/>
        </p:nvSpPr>
        <p:spPr>
          <a:xfrm rot="0">
            <a:off x="9881898" y="3064566"/>
            <a:ext cx="7648874" cy="1831864"/>
          </a:xfrm>
          <a:prstGeom prst="rect">
            <a:avLst/>
          </a:prstGeom>
        </p:spPr>
        <p:txBody>
          <a:bodyPr anchor="t" rtlCol="false" tIns="0" lIns="0" bIns="0" rIns="0">
            <a:spAutoFit/>
          </a:bodyPr>
          <a:lstStyle/>
          <a:p>
            <a:pPr algn="just">
              <a:lnSpc>
                <a:spcPts val="4873"/>
              </a:lnSpc>
            </a:pPr>
            <a:r>
              <a:rPr lang="en-US" sz="3480" b="true">
                <a:solidFill>
                  <a:srgbClr val="000000"/>
                </a:solidFill>
                <a:latin typeface="Inter Medium"/>
                <a:ea typeface="Inter Medium"/>
                <a:cs typeface="Inter Medium"/>
                <a:sym typeface="Inter Medium"/>
              </a:rPr>
              <a:t>Apa itu NKRI?</a:t>
            </a:r>
          </a:p>
          <a:p>
            <a:pPr algn="just">
              <a:lnSpc>
                <a:spcPts val="4873"/>
              </a:lnSpc>
            </a:pPr>
            <a:r>
              <a:rPr lang="en-US" b="true" sz="3480" u="sng">
                <a:solidFill>
                  <a:srgbClr val="000000"/>
                </a:solidFill>
                <a:latin typeface="Inter Medium"/>
                <a:ea typeface="Inter Medium"/>
                <a:cs typeface="Inter Medium"/>
                <a:sym typeface="Inter Medium"/>
                <a:hlinkClick r:id="rId11" tooltip="https://youtu.be/5Vkftui2Aj0?si=QAxpOEDFkJ3mskTY"/>
              </a:rPr>
              <a:t>https://youtu.be/5Vkftui2Aj0?si=QAxpOEDFkJ3mskTY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sp>
        <p:nvSpPr>
          <p:cNvPr name="TextBox 2" id="2"/>
          <p:cNvSpPr txBox="true"/>
          <p:nvPr/>
        </p:nvSpPr>
        <p:spPr>
          <a:xfrm rot="0">
            <a:off x="5761698" y="3148639"/>
            <a:ext cx="8049423" cy="3837321"/>
          </a:xfrm>
          <a:prstGeom prst="rect">
            <a:avLst/>
          </a:prstGeom>
        </p:spPr>
        <p:txBody>
          <a:bodyPr anchor="t" rtlCol="false" tIns="0" lIns="0" bIns="0" rIns="0">
            <a:spAutoFit/>
          </a:bodyPr>
          <a:lstStyle/>
          <a:p>
            <a:pPr algn="ctr">
              <a:lnSpc>
                <a:spcPts val="5871"/>
              </a:lnSpc>
            </a:pPr>
            <a:r>
              <a:rPr lang="en-US" b="true" sz="4697">
                <a:solidFill>
                  <a:srgbClr val="503330"/>
                </a:solidFill>
                <a:latin typeface="Agrandir Narrow Ultra-Bold"/>
                <a:ea typeface="Agrandir Narrow Ultra-Bold"/>
                <a:cs typeface="Agrandir Narrow Ultra-Bold"/>
                <a:sym typeface="Agrandir Narrow Ultra-Bold"/>
              </a:rPr>
              <a:t>SIKAP WARGA NEGARA TERHADAP SISTEM PEMERINTAHAN REPUBLIK INDONESIA</a:t>
            </a:r>
          </a:p>
          <a:p>
            <a:pPr algn="l">
              <a:lnSpc>
                <a:spcPts val="5871"/>
              </a:lnSpc>
            </a:pPr>
          </a:p>
        </p:txBody>
      </p:sp>
      <p:sp>
        <p:nvSpPr>
          <p:cNvPr name="Freeform 3" id="3"/>
          <p:cNvSpPr/>
          <p:nvPr/>
        </p:nvSpPr>
        <p:spPr>
          <a:xfrm flipH="true" flipV="false" rot="0">
            <a:off x="15177450" y="-427349"/>
            <a:ext cx="3599036" cy="3635390"/>
          </a:xfrm>
          <a:custGeom>
            <a:avLst/>
            <a:gdLst/>
            <a:ahLst/>
            <a:cxnLst/>
            <a:rect r="r" b="b" t="t" l="l"/>
            <a:pathLst>
              <a:path h="3635390" w="3599036">
                <a:moveTo>
                  <a:pt x="3599037" y="0"/>
                </a:moveTo>
                <a:lnTo>
                  <a:pt x="0" y="0"/>
                </a:lnTo>
                <a:lnTo>
                  <a:pt x="0" y="3635391"/>
                </a:lnTo>
                <a:lnTo>
                  <a:pt x="3599037" y="3635391"/>
                </a:lnTo>
                <a:lnTo>
                  <a:pt x="3599037"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290207">
            <a:off x="-482789" y="6297709"/>
            <a:ext cx="6341841" cy="4748454"/>
          </a:xfrm>
          <a:custGeom>
            <a:avLst/>
            <a:gdLst/>
            <a:ahLst/>
            <a:cxnLst/>
            <a:rect r="r" b="b" t="t" l="l"/>
            <a:pathLst>
              <a:path h="4748454" w="6341841">
                <a:moveTo>
                  <a:pt x="6341841" y="4748453"/>
                </a:moveTo>
                <a:lnTo>
                  <a:pt x="0" y="4748453"/>
                </a:lnTo>
                <a:lnTo>
                  <a:pt x="0" y="0"/>
                </a:lnTo>
                <a:lnTo>
                  <a:pt x="6341841" y="0"/>
                </a:lnTo>
                <a:lnTo>
                  <a:pt x="6341841" y="4748453"/>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320716" y="1390347"/>
            <a:ext cx="1813891" cy="861598"/>
          </a:xfrm>
          <a:custGeom>
            <a:avLst/>
            <a:gdLst/>
            <a:ahLst/>
            <a:cxnLst/>
            <a:rect r="r" b="b" t="t" l="l"/>
            <a:pathLst>
              <a:path h="861598" w="1813891">
                <a:moveTo>
                  <a:pt x="0" y="0"/>
                </a:moveTo>
                <a:lnTo>
                  <a:pt x="1813891" y="0"/>
                </a:lnTo>
                <a:lnTo>
                  <a:pt x="1813891" y="861598"/>
                </a:lnTo>
                <a:lnTo>
                  <a:pt x="0" y="86159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5363962" y="7900108"/>
            <a:ext cx="1273266" cy="1273266"/>
          </a:xfrm>
          <a:custGeom>
            <a:avLst/>
            <a:gdLst/>
            <a:ahLst/>
            <a:cxnLst/>
            <a:rect r="r" b="b" t="t" l="l"/>
            <a:pathLst>
              <a:path h="1273266" w="1273266">
                <a:moveTo>
                  <a:pt x="0" y="0"/>
                </a:moveTo>
                <a:lnTo>
                  <a:pt x="1273266" y="0"/>
                </a:lnTo>
                <a:lnTo>
                  <a:pt x="1273266" y="1273266"/>
                </a:lnTo>
                <a:lnTo>
                  <a:pt x="0" y="1273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4303234" y="8102985"/>
            <a:ext cx="867511" cy="867511"/>
          </a:xfrm>
          <a:custGeom>
            <a:avLst/>
            <a:gdLst/>
            <a:ahLst/>
            <a:cxnLst/>
            <a:rect r="r" b="b" t="t" l="l"/>
            <a:pathLst>
              <a:path h="867511" w="867511">
                <a:moveTo>
                  <a:pt x="0" y="0"/>
                </a:moveTo>
                <a:lnTo>
                  <a:pt x="867512" y="0"/>
                </a:lnTo>
                <a:lnTo>
                  <a:pt x="867512" y="867512"/>
                </a:lnTo>
                <a:lnTo>
                  <a:pt x="0" y="86751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518216" y="9286875"/>
            <a:ext cx="19856376" cy="1529568"/>
            <a:chOff x="0" y="0"/>
            <a:chExt cx="5229663" cy="402849"/>
          </a:xfrm>
        </p:grpSpPr>
        <p:sp>
          <p:nvSpPr>
            <p:cNvPr name="Freeform 3" id="3"/>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4" id="4"/>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false" rot="0">
            <a:off x="15613424" y="-427349"/>
            <a:ext cx="3163063" cy="3195013"/>
          </a:xfrm>
          <a:custGeom>
            <a:avLst/>
            <a:gdLst/>
            <a:ahLst/>
            <a:cxnLst/>
            <a:rect r="r" b="b" t="t" l="l"/>
            <a:pathLst>
              <a:path h="3195013" w="3163063">
                <a:moveTo>
                  <a:pt x="3163063" y="0"/>
                </a:moveTo>
                <a:lnTo>
                  <a:pt x="0" y="0"/>
                </a:lnTo>
                <a:lnTo>
                  <a:pt x="0" y="3195013"/>
                </a:lnTo>
                <a:lnTo>
                  <a:pt x="3163063" y="3195013"/>
                </a:lnTo>
                <a:lnTo>
                  <a:pt x="316306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1374618"/>
            <a:ext cx="3236521" cy="319606"/>
          </a:xfrm>
          <a:custGeom>
            <a:avLst/>
            <a:gdLst/>
            <a:ahLst/>
            <a:cxnLst/>
            <a:rect r="r" b="b" t="t" l="l"/>
            <a:pathLst>
              <a:path h="319606" w="3236521">
                <a:moveTo>
                  <a:pt x="0" y="0"/>
                </a:moveTo>
                <a:lnTo>
                  <a:pt x="3236521" y="0"/>
                </a:lnTo>
                <a:lnTo>
                  <a:pt x="3236521" y="319606"/>
                </a:lnTo>
                <a:lnTo>
                  <a:pt x="0" y="3196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0061020" y="2189524"/>
            <a:ext cx="7521100" cy="5393920"/>
          </a:xfrm>
          <a:custGeom>
            <a:avLst/>
            <a:gdLst/>
            <a:ahLst/>
            <a:cxnLst/>
            <a:rect r="r" b="b" t="t" l="l"/>
            <a:pathLst>
              <a:path h="5393920" w="7521100">
                <a:moveTo>
                  <a:pt x="0" y="0"/>
                </a:moveTo>
                <a:lnTo>
                  <a:pt x="7521100" y="0"/>
                </a:lnTo>
                <a:lnTo>
                  <a:pt x="7521100" y="5393920"/>
                </a:lnTo>
                <a:lnTo>
                  <a:pt x="0" y="5393920"/>
                </a:lnTo>
                <a:lnTo>
                  <a:pt x="0" y="0"/>
                </a:lnTo>
                <a:close/>
              </a:path>
            </a:pathLst>
          </a:custGeom>
          <a:blipFill>
            <a:blip r:embed="rId6"/>
            <a:stretch>
              <a:fillRect l="0" t="0" r="0" b="0"/>
            </a:stretch>
          </a:blipFill>
        </p:spPr>
      </p:sp>
      <p:sp>
        <p:nvSpPr>
          <p:cNvPr name="TextBox 8" id="8"/>
          <p:cNvSpPr txBox="true"/>
          <p:nvPr/>
        </p:nvSpPr>
        <p:spPr>
          <a:xfrm rot="0">
            <a:off x="1766521" y="2037124"/>
            <a:ext cx="8058783" cy="1608471"/>
          </a:xfrm>
          <a:prstGeom prst="rect">
            <a:avLst/>
          </a:prstGeom>
        </p:spPr>
        <p:txBody>
          <a:bodyPr anchor="t" rtlCol="false" tIns="0" lIns="0" bIns="0" rIns="0">
            <a:spAutoFit/>
          </a:bodyPr>
          <a:lstStyle/>
          <a:p>
            <a:pPr algn="l">
              <a:lnSpc>
                <a:spcPts val="5871"/>
              </a:lnSpc>
            </a:pPr>
            <a:r>
              <a:rPr lang="en-US" sz="4697" b="true">
                <a:solidFill>
                  <a:srgbClr val="503330"/>
                </a:solidFill>
                <a:latin typeface="Agrandir Narrow Ultra-Bold"/>
                <a:ea typeface="Agrandir Narrow Ultra-Bold"/>
                <a:cs typeface="Agrandir Narrow Ultra-Bold"/>
                <a:sym typeface="Agrandir Narrow Ultra-Bold"/>
              </a:rPr>
              <a:t>KEPATUHAN TERHADAP HUKUM DAN PERATURAN</a:t>
            </a:r>
          </a:p>
        </p:txBody>
      </p:sp>
      <p:sp>
        <p:nvSpPr>
          <p:cNvPr name="TextBox 9" id="9"/>
          <p:cNvSpPr txBox="true"/>
          <p:nvPr/>
        </p:nvSpPr>
        <p:spPr>
          <a:xfrm rot="0">
            <a:off x="1766521" y="3773294"/>
            <a:ext cx="7780336" cy="3927475"/>
          </a:xfrm>
          <a:prstGeom prst="rect">
            <a:avLst/>
          </a:prstGeom>
        </p:spPr>
        <p:txBody>
          <a:bodyPr anchor="t" rtlCol="false" tIns="0" lIns="0" bIns="0" rIns="0">
            <a:spAutoFit/>
          </a:bodyPr>
          <a:lstStyle/>
          <a:p>
            <a:pPr algn="just">
              <a:lnSpc>
                <a:spcPts val="3500"/>
              </a:lnSpc>
            </a:pPr>
            <a:r>
              <a:rPr lang="en-US" sz="2500" b="true">
                <a:solidFill>
                  <a:srgbClr val="000000"/>
                </a:solidFill>
                <a:latin typeface="Inter Semi-Bold"/>
                <a:ea typeface="Inter Semi-Bold"/>
                <a:cs typeface="Inter Semi-Bold"/>
                <a:sym typeface="Inter Semi-Bold"/>
              </a:rPr>
              <a:t>Warga negara harus menunjukkan sikap patuh terhadap hukum dan peraturan yang berlaku, termasuk peraturan yang dihasilkan oleh sistem pemerintahan. Kepatuhan ini penting untuk menjaga ketertiban dan stabilitas negara. Kepatuhan dapat bervariasi berdasarkan tingkat pemahaman masyarakat tentang hukum dan efektivitas penegakan hukum oleh pemerintah.</a:t>
            </a:r>
          </a:p>
          <a:p>
            <a:pPr algn="just">
              <a:lnSpc>
                <a:spcPts val="3500"/>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518216" y="9286875"/>
            <a:ext cx="19856376" cy="1529568"/>
            <a:chOff x="0" y="0"/>
            <a:chExt cx="5229663" cy="402849"/>
          </a:xfrm>
        </p:grpSpPr>
        <p:sp>
          <p:nvSpPr>
            <p:cNvPr name="Freeform 3" id="3"/>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4" id="4"/>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false" rot="0">
            <a:off x="15613424" y="-427349"/>
            <a:ext cx="3163063" cy="3195013"/>
          </a:xfrm>
          <a:custGeom>
            <a:avLst/>
            <a:gdLst/>
            <a:ahLst/>
            <a:cxnLst/>
            <a:rect r="r" b="b" t="t" l="l"/>
            <a:pathLst>
              <a:path h="3195013" w="3163063">
                <a:moveTo>
                  <a:pt x="3163063" y="0"/>
                </a:moveTo>
                <a:lnTo>
                  <a:pt x="0" y="0"/>
                </a:lnTo>
                <a:lnTo>
                  <a:pt x="0" y="3195013"/>
                </a:lnTo>
                <a:lnTo>
                  <a:pt x="3163063" y="3195013"/>
                </a:lnTo>
                <a:lnTo>
                  <a:pt x="316306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1374618"/>
            <a:ext cx="3236521" cy="319606"/>
          </a:xfrm>
          <a:custGeom>
            <a:avLst/>
            <a:gdLst/>
            <a:ahLst/>
            <a:cxnLst/>
            <a:rect r="r" b="b" t="t" l="l"/>
            <a:pathLst>
              <a:path h="319606" w="3236521">
                <a:moveTo>
                  <a:pt x="0" y="0"/>
                </a:moveTo>
                <a:lnTo>
                  <a:pt x="3236521" y="0"/>
                </a:lnTo>
                <a:lnTo>
                  <a:pt x="3236521" y="319606"/>
                </a:lnTo>
                <a:lnTo>
                  <a:pt x="0" y="3196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9825304" y="2189524"/>
            <a:ext cx="7982969" cy="5321979"/>
          </a:xfrm>
          <a:custGeom>
            <a:avLst/>
            <a:gdLst/>
            <a:ahLst/>
            <a:cxnLst/>
            <a:rect r="r" b="b" t="t" l="l"/>
            <a:pathLst>
              <a:path h="5321979" w="7982969">
                <a:moveTo>
                  <a:pt x="0" y="0"/>
                </a:moveTo>
                <a:lnTo>
                  <a:pt x="7982969" y="0"/>
                </a:lnTo>
                <a:lnTo>
                  <a:pt x="7982969" y="5321980"/>
                </a:lnTo>
                <a:lnTo>
                  <a:pt x="0" y="5321980"/>
                </a:lnTo>
                <a:lnTo>
                  <a:pt x="0" y="0"/>
                </a:lnTo>
                <a:close/>
              </a:path>
            </a:pathLst>
          </a:custGeom>
          <a:blipFill>
            <a:blip r:embed="rId6"/>
            <a:stretch>
              <a:fillRect l="0" t="0" r="0" b="0"/>
            </a:stretch>
          </a:blipFill>
        </p:spPr>
      </p:sp>
      <p:sp>
        <p:nvSpPr>
          <p:cNvPr name="TextBox 8" id="8"/>
          <p:cNvSpPr txBox="true"/>
          <p:nvPr/>
        </p:nvSpPr>
        <p:spPr>
          <a:xfrm rot="0">
            <a:off x="1766521" y="2037124"/>
            <a:ext cx="8058783" cy="1608471"/>
          </a:xfrm>
          <a:prstGeom prst="rect">
            <a:avLst/>
          </a:prstGeom>
        </p:spPr>
        <p:txBody>
          <a:bodyPr anchor="t" rtlCol="false" tIns="0" lIns="0" bIns="0" rIns="0">
            <a:spAutoFit/>
          </a:bodyPr>
          <a:lstStyle/>
          <a:p>
            <a:pPr algn="l">
              <a:lnSpc>
                <a:spcPts val="5871"/>
              </a:lnSpc>
            </a:pPr>
            <a:r>
              <a:rPr lang="en-US" sz="4697" b="true">
                <a:solidFill>
                  <a:srgbClr val="503330"/>
                </a:solidFill>
                <a:latin typeface="Agrandir Narrow Ultra-Bold"/>
                <a:ea typeface="Agrandir Narrow Ultra-Bold"/>
                <a:cs typeface="Agrandir Narrow Ultra-Bold"/>
                <a:sym typeface="Agrandir Narrow Ultra-Bold"/>
              </a:rPr>
              <a:t>PARTISIPASI DALAM PROSES POLITIK</a:t>
            </a:r>
          </a:p>
        </p:txBody>
      </p:sp>
      <p:sp>
        <p:nvSpPr>
          <p:cNvPr name="TextBox 9" id="9"/>
          <p:cNvSpPr txBox="true"/>
          <p:nvPr/>
        </p:nvSpPr>
        <p:spPr>
          <a:xfrm rot="0">
            <a:off x="1766521" y="3773294"/>
            <a:ext cx="7780336" cy="4365625"/>
          </a:xfrm>
          <a:prstGeom prst="rect">
            <a:avLst/>
          </a:prstGeom>
        </p:spPr>
        <p:txBody>
          <a:bodyPr anchor="t" rtlCol="false" tIns="0" lIns="0" bIns="0" rIns="0">
            <a:spAutoFit/>
          </a:bodyPr>
          <a:lstStyle/>
          <a:p>
            <a:pPr algn="just">
              <a:lnSpc>
                <a:spcPts val="3500"/>
              </a:lnSpc>
            </a:pPr>
            <a:r>
              <a:rPr lang="en-US" sz="2500" b="true">
                <a:solidFill>
                  <a:srgbClr val="000000"/>
                </a:solidFill>
                <a:latin typeface="Inter Semi-Bold"/>
                <a:ea typeface="Inter Semi-Bold"/>
                <a:cs typeface="Inter Semi-Bold"/>
                <a:sym typeface="Inter Semi-Bold"/>
              </a:rPr>
              <a:t>Partisipasi dalam pemilihan umum menunjukkan tingkat keterlibatan warga negara dalam memilih pemimpin dan menentukan arah kebijakan negara. Tingkat partisipasi pemilih dapat menjadi indikator kepuasan atau ketidakpuasan terhadap sistem pemerintahan. Warga negara juga perlu terlibat dalam berbagai organisasi politik, seperti partai politik atau LSM, untuk mempengaruhi kebijakan dan memperjuangkan kepentingan mereka.</a:t>
            </a:r>
          </a:p>
          <a:p>
            <a:pPr algn="just">
              <a:lnSpc>
                <a:spcPts val="3500"/>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518216" y="9286875"/>
            <a:ext cx="19856376" cy="1529568"/>
            <a:chOff x="0" y="0"/>
            <a:chExt cx="5229663" cy="402849"/>
          </a:xfrm>
        </p:grpSpPr>
        <p:sp>
          <p:nvSpPr>
            <p:cNvPr name="Freeform 3" id="3"/>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4" id="4"/>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false" rot="0">
            <a:off x="15613424" y="-427349"/>
            <a:ext cx="3163063" cy="3195013"/>
          </a:xfrm>
          <a:custGeom>
            <a:avLst/>
            <a:gdLst/>
            <a:ahLst/>
            <a:cxnLst/>
            <a:rect r="r" b="b" t="t" l="l"/>
            <a:pathLst>
              <a:path h="3195013" w="3163063">
                <a:moveTo>
                  <a:pt x="3163063" y="0"/>
                </a:moveTo>
                <a:lnTo>
                  <a:pt x="0" y="0"/>
                </a:lnTo>
                <a:lnTo>
                  <a:pt x="0" y="3195013"/>
                </a:lnTo>
                <a:lnTo>
                  <a:pt x="3163063" y="3195013"/>
                </a:lnTo>
                <a:lnTo>
                  <a:pt x="316306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1374618"/>
            <a:ext cx="3236521" cy="319606"/>
          </a:xfrm>
          <a:custGeom>
            <a:avLst/>
            <a:gdLst/>
            <a:ahLst/>
            <a:cxnLst/>
            <a:rect r="r" b="b" t="t" l="l"/>
            <a:pathLst>
              <a:path h="319606" w="3236521">
                <a:moveTo>
                  <a:pt x="0" y="0"/>
                </a:moveTo>
                <a:lnTo>
                  <a:pt x="3236521" y="0"/>
                </a:lnTo>
                <a:lnTo>
                  <a:pt x="3236521" y="319606"/>
                </a:lnTo>
                <a:lnTo>
                  <a:pt x="0" y="3196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9825304" y="2767664"/>
            <a:ext cx="7914451" cy="4384466"/>
          </a:xfrm>
          <a:custGeom>
            <a:avLst/>
            <a:gdLst/>
            <a:ahLst/>
            <a:cxnLst/>
            <a:rect r="r" b="b" t="t" l="l"/>
            <a:pathLst>
              <a:path h="4384466" w="7914451">
                <a:moveTo>
                  <a:pt x="0" y="0"/>
                </a:moveTo>
                <a:lnTo>
                  <a:pt x="7914451" y="0"/>
                </a:lnTo>
                <a:lnTo>
                  <a:pt x="7914451" y="4384466"/>
                </a:lnTo>
                <a:lnTo>
                  <a:pt x="0" y="4384466"/>
                </a:lnTo>
                <a:lnTo>
                  <a:pt x="0" y="0"/>
                </a:lnTo>
                <a:close/>
              </a:path>
            </a:pathLst>
          </a:custGeom>
          <a:blipFill>
            <a:blip r:embed="rId6"/>
            <a:stretch>
              <a:fillRect l="0" t="0" r="0" b="0"/>
            </a:stretch>
          </a:blipFill>
        </p:spPr>
      </p:sp>
      <p:sp>
        <p:nvSpPr>
          <p:cNvPr name="TextBox 8" id="8"/>
          <p:cNvSpPr txBox="true"/>
          <p:nvPr/>
        </p:nvSpPr>
        <p:spPr>
          <a:xfrm rot="0">
            <a:off x="1766521" y="2037124"/>
            <a:ext cx="8058783" cy="865521"/>
          </a:xfrm>
          <a:prstGeom prst="rect">
            <a:avLst/>
          </a:prstGeom>
        </p:spPr>
        <p:txBody>
          <a:bodyPr anchor="t" rtlCol="false" tIns="0" lIns="0" bIns="0" rIns="0">
            <a:spAutoFit/>
          </a:bodyPr>
          <a:lstStyle/>
          <a:p>
            <a:pPr algn="l">
              <a:lnSpc>
                <a:spcPts val="5871"/>
              </a:lnSpc>
            </a:pPr>
            <a:r>
              <a:rPr lang="en-US" sz="4697" b="true">
                <a:solidFill>
                  <a:srgbClr val="503330"/>
                </a:solidFill>
                <a:latin typeface="Agrandir Narrow Ultra-Bold"/>
                <a:ea typeface="Agrandir Narrow Ultra-Bold"/>
                <a:cs typeface="Agrandir Narrow Ultra-Bold"/>
                <a:sym typeface="Agrandir Narrow Ultra-Bold"/>
              </a:rPr>
              <a:t>KRITIK DAN PROTES</a:t>
            </a:r>
          </a:p>
        </p:txBody>
      </p:sp>
      <p:sp>
        <p:nvSpPr>
          <p:cNvPr name="TextBox 9" id="9"/>
          <p:cNvSpPr txBox="true"/>
          <p:nvPr/>
        </p:nvSpPr>
        <p:spPr>
          <a:xfrm rot="0">
            <a:off x="1766521" y="3011835"/>
            <a:ext cx="7780336" cy="6118225"/>
          </a:xfrm>
          <a:prstGeom prst="rect">
            <a:avLst/>
          </a:prstGeom>
        </p:spPr>
        <p:txBody>
          <a:bodyPr anchor="t" rtlCol="false" tIns="0" lIns="0" bIns="0" rIns="0">
            <a:spAutoFit/>
          </a:bodyPr>
          <a:lstStyle/>
          <a:p>
            <a:pPr algn="just">
              <a:lnSpc>
                <a:spcPts val="3500"/>
              </a:lnSpc>
            </a:pPr>
            <a:r>
              <a:rPr lang="en-US" sz="2500" b="true">
                <a:solidFill>
                  <a:srgbClr val="000000"/>
                </a:solidFill>
                <a:latin typeface="Inter Semi-Bold"/>
                <a:ea typeface="Inter Semi-Bold"/>
                <a:cs typeface="Inter Semi-Bold"/>
                <a:sym typeface="Inter Semi-Bold"/>
              </a:rPr>
              <a:t>Warga negara yang kritis dapat menyuarakan pendapat mereka mengenai kebijakan atau tindakan pemerintah yang dianggap tidak efektif atau tidak adil. Kritik ini sering disampaikan melalui media sosial, forum publik, atau melalui organisasi masyarakat sipil. Selain itu, penyampaikan kritik juga dapat dilakukan melalui aksi demonstrasi atau aksi protes merupakan bentuk ekspresi ketidakpuasan terhadap kebijakan pemerintah atau pelaksanaan sistem pemerintahan. Protes ini seringkali mencerminkan adanya isu yang belum terpecahkan atau kebutuhan yang belum terpenuhi oleh pemerintah</a:t>
            </a:r>
          </a:p>
          <a:p>
            <a:pPr algn="just">
              <a:lnSpc>
                <a:spcPts val="3500"/>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sp>
        <p:nvSpPr>
          <p:cNvPr name="TextBox 2" id="2"/>
          <p:cNvSpPr txBox="true"/>
          <p:nvPr/>
        </p:nvSpPr>
        <p:spPr>
          <a:xfrm rot="0">
            <a:off x="5119288" y="3148639"/>
            <a:ext cx="8049423" cy="3837321"/>
          </a:xfrm>
          <a:prstGeom prst="rect">
            <a:avLst/>
          </a:prstGeom>
        </p:spPr>
        <p:txBody>
          <a:bodyPr anchor="t" rtlCol="false" tIns="0" lIns="0" bIns="0" rIns="0">
            <a:spAutoFit/>
          </a:bodyPr>
          <a:lstStyle/>
          <a:p>
            <a:pPr algn="ctr">
              <a:lnSpc>
                <a:spcPts val="5871"/>
              </a:lnSpc>
            </a:pPr>
            <a:r>
              <a:rPr lang="en-US" b="true" sz="4697">
                <a:solidFill>
                  <a:srgbClr val="503330"/>
                </a:solidFill>
                <a:latin typeface="Agrandir Narrow Ultra-Bold"/>
                <a:ea typeface="Agrandir Narrow Ultra-Bold"/>
                <a:cs typeface="Agrandir Narrow Ultra-Bold"/>
                <a:sym typeface="Agrandir Narrow Ultra-Bold"/>
              </a:rPr>
              <a:t>DAMPAK SIKAP POSITIF WARGA NEGARA DALAM IKUT SERTA PELAKSANAAN SISTEM PEMERINTAHAN</a:t>
            </a:r>
          </a:p>
          <a:p>
            <a:pPr algn="l">
              <a:lnSpc>
                <a:spcPts val="5871"/>
              </a:lnSpc>
            </a:pPr>
          </a:p>
        </p:txBody>
      </p:sp>
      <p:sp>
        <p:nvSpPr>
          <p:cNvPr name="Freeform 3" id="3"/>
          <p:cNvSpPr/>
          <p:nvPr/>
        </p:nvSpPr>
        <p:spPr>
          <a:xfrm flipH="true" flipV="false" rot="0">
            <a:off x="15177450" y="-427349"/>
            <a:ext cx="3599036" cy="3635390"/>
          </a:xfrm>
          <a:custGeom>
            <a:avLst/>
            <a:gdLst/>
            <a:ahLst/>
            <a:cxnLst/>
            <a:rect r="r" b="b" t="t" l="l"/>
            <a:pathLst>
              <a:path h="3635390" w="3599036">
                <a:moveTo>
                  <a:pt x="3599037" y="0"/>
                </a:moveTo>
                <a:lnTo>
                  <a:pt x="0" y="0"/>
                </a:lnTo>
                <a:lnTo>
                  <a:pt x="0" y="3635391"/>
                </a:lnTo>
                <a:lnTo>
                  <a:pt x="3599037" y="3635391"/>
                </a:lnTo>
                <a:lnTo>
                  <a:pt x="3599037"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290207">
            <a:off x="-482789" y="6297709"/>
            <a:ext cx="6341841" cy="4748454"/>
          </a:xfrm>
          <a:custGeom>
            <a:avLst/>
            <a:gdLst/>
            <a:ahLst/>
            <a:cxnLst/>
            <a:rect r="r" b="b" t="t" l="l"/>
            <a:pathLst>
              <a:path h="4748454" w="6341841">
                <a:moveTo>
                  <a:pt x="6341841" y="4748453"/>
                </a:moveTo>
                <a:lnTo>
                  <a:pt x="0" y="4748453"/>
                </a:lnTo>
                <a:lnTo>
                  <a:pt x="0" y="0"/>
                </a:lnTo>
                <a:lnTo>
                  <a:pt x="6341841" y="0"/>
                </a:lnTo>
                <a:lnTo>
                  <a:pt x="6341841" y="4748453"/>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320716" y="1390347"/>
            <a:ext cx="1813891" cy="861598"/>
          </a:xfrm>
          <a:custGeom>
            <a:avLst/>
            <a:gdLst/>
            <a:ahLst/>
            <a:cxnLst/>
            <a:rect r="r" b="b" t="t" l="l"/>
            <a:pathLst>
              <a:path h="861598" w="1813891">
                <a:moveTo>
                  <a:pt x="0" y="0"/>
                </a:moveTo>
                <a:lnTo>
                  <a:pt x="1813891" y="0"/>
                </a:lnTo>
                <a:lnTo>
                  <a:pt x="1813891" y="861598"/>
                </a:lnTo>
                <a:lnTo>
                  <a:pt x="0" y="86159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5363962" y="7900108"/>
            <a:ext cx="1273266" cy="1273266"/>
          </a:xfrm>
          <a:custGeom>
            <a:avLst/>
            <a:gdLst/>
            <a:ahLst/>
            <a:cxnLst/>
            <a:rect r="r" b="b" t="t" l="l"/>
            <a:pathLst>
              <a:path h="1273266" w="1273266">
                <a:moveTo>
                  <a:pt x="0" y="0"/>
                </a:moveTo>
                <a:lnTo>
                  <a:pt x="1273266" y="0"/>
                </a:lnTo>
                <a:lnTo>
                  <a:pt x="1273266" y="1273266"/>
                </a:lnTo>
                <a:lnTo>
                  <a:pt x="0" y="1273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4303234" y="8102985"/>
            <a:ext cx="867511" cy="867511"/>
          </a:xfrm>
          <a:custGeom>
            <a:avLst/>
            <a:gdLst/>
            <a:ahLst/>
            <a:cxnLst/>
            <a:rect r="r" b="b" t="t" l="l"/>
            <a:pathLst>
              <a:path h="867511" w="867511">
                <a:moveTo>
                  <a:pt x="0" y="0"/>
                </a:moveTo>
                <a:lnTo>
                  <a:pt x="867512" y="0"/>
                </a:lnTo>
                <a:lnTo>
                  <a:pt x="867512" y="867512"/>
                </a:lnTo>
                <a:lnTo>
                  <a:pt x="0" y="86751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518216" y="9286875"/>
            <a:ext cx="19856376" cy="1529568"/>
            <a:chOff x="0" y="0"/>
            <a:chExt cx="5229663" cy="402849"/>
          </a:xfrm>
        </p:grpSpPr>
        <p:sp>
          <p:nvSpPr>
            <p:cNvPr name="Freeform 3" id="3"/>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4" id="4"/>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false" rot="0">
            <a:off x="15613424" y="-427349"/>
            <a:ext cx="3163063" cy="3195013"/>
          </a:xfrm>
          <a:custGeom>
            <a:avLst/>
            <a:gdLst/>
            <a:ahLst/>
            <a:cxnLst/>
            <a:rect r="r" b="b" t="t" l="l"/>
            <a:pathLst>
              <a:path h="3195013" w="3163063">
                <a:moveTo>
                  <a:pt x="3163063" y="0"/>
                </a:moveTo>
                <a:lnTo>
                  <a:pt x="0" y="0"/>
                </a:lnTo>
                <a:lnTo>
                  <a:pt x="0" y="3195013"/>
                </a:lnTo>
                <a:lnTo>
                  <a:pt x="3163063" y="3195013"/>
                </a:lnTo>
                <a:lnTo>
                  <a:pt x="316306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1374618"/>
            <a:ext cx="3236521" cy="319606"/>
          </a:xfrm>
          <a:custGeom>
            <a:avLst/>
            <a:gdLst/>
            <a:ahLst/>
            <a:cxnLst/>
            <a:rect r="r" b="b" t="t" l="l"/>
            <a:pathLst>
              <a:path h="319606" w="3236521">
                <a:moveTo>
                  <a:pt x="0" y="0"/>
                </a:moveTo>
                <a:lnTo>
                  <a:pt x="3236521" y="0"/>
                </a:lnTo>
                <a:lnTo>
                  <a:pt x="3236521" y="319606"/>
                </a:lnTo>
                <a:lnTo>
                  <a:pt x="0" y="3196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0308451" y="2594423"/>
            <a:ext cx="7286104" cy="5453757"/>
          </a:xfrm>
          <a:custGeom>
            <a:avLst/>
            <a:gdLst/>
            <a:ahLst/>
            <a:cxnLst/>
            <a:rect r="r" b="b" t="t" l="l"/>
            <a:pathLst>
              <a:path h="5453757" w="7286104">
                <a:moveTo>
                  <a:pt x="0" y="0"/>
                </a:moveTo>
                <a:lnTo>
                  <a:pt x="7286104" y="0"/>
                </a:lnTo>
                <a:lnTo>
                  <a:pt x="7286104" y="5453757"/>
                </a:lnTo>
                <a:lnTo>
                  <a:pt x="0" y="5453757"/>
                </a:lnTo>
                <a:lnTo>
                  <a:pt x="0" y="0"/>
                </a:lnTo>
                <a:close/>
              </a:path>
            </a:pathLst>
          </a:custGeom>
          <a:blipFill>
            <a:blip r:embed="rId6"/>
            <a:stretch>
              <a:fillRect l="0" t="0" r="0" b="0"/>
            </a:stretch>
          </a:blipFill>
        </p:spPr>
      </p:sp>
      <p:sp>
        <p:nvSpPr>
          <p:cNvPr name="TextBox 8" id="8"/>
          <p:cNvSpPr txBox="true"/>
          <p:nvPr/>
        </p:nvSpPr>
        <p:spPr>
          <a:xfrm rot="0">
            <a:off x="1766521" y="1713988"/>
            <a:ext cx="9358108" cy="1608471"/>
          </a:xfrm>
          <a:prstGeom prst="rect">
            <a:avLst/>
          </a:prstGeom>
        </p:spPr>
        <p:txBody>
          <a:bodyPr anchor="t" rtlCol="false" tIns="0" lIns="0" bIns="0" rIns="0">
            <a:spAutoFit/>
          </a:bodyPr>
          <a:lstStyle/>
          <a:p>
            <a:pPr algn="l">
              <a:lnSpc>
                <a:spcPts val="5871"/>
              </a:lnSpc>
            </a:pPr>
            <a:r>
              <a:rPr lang="en-US" sz="4697" b="true">
                <a:solidFill>
                  <a:srgbClr val="503330"/>
                </a:solidFill>
                <a:latin typeface="Agrandir Narrow Ultra-Bold"/>
                <a:ea typeface="Agrandir Narrow Ultra-Bold"/>
                <a:cs typeface="Agrandir Narrow Ultra-Bold"/>
                <a:sym typeface="Agrandir Narrow Ultra-Bold"/>
              </a:rPr>
              <a:t>MENINGKATKAN EFEKTIVITAS PROGRAM PEMERINTAH</a:t>
            </a:r>
          </a:p>
        </p:txBody>
      </p:sp>
      <p:sp>
        <p:nvSpPr>
          <p:cNvPr name="TextBox 9" id="9"/>
          <p:cNvSpPr txBox="true"/>
          <p:nvPr/>
        </p:nvSpPr>
        <p:spPr>
          <a:xfrm rot="0">
            <a:off x="1766521" y="3274834"/>
            <a:ext cx="7780336" cy="5680075"/>
          </a:xfrm>
          <a:prstGeom prst="rect">
            <a:avLst/>
          </a:prstGeom>
        </p:spPr>
        <p:txBody>
          <a:bodyPr anchor="t" rtlCol="false" tIns="0" lIns="0" bIns="0" rIns="0">
            <a:spAutoFit/>
          </a:bodyPr>
          <a:lstStyle/>
          <a:p>
            <a:pPr algn="just">
              <a:lnSpc>
                <a:spcPts val="3500"/>
              </a:lnSpc>
            </a:pPr>
            <a:r>
              <a:rPr lang="en-US" sz="2500" b="true">
                <a:solidFill>
                  <a:srgbClr val="000000"/>
                </a:solidFill>
                <a:latin typeface="Inter Semi-Bold"/>
                <a:ea typeface="Inter Semi-Bold"/>
                <a:cs typeface="Inter Semi-Bold"/>
                <a:sym typeface="Inter Semi-Bold"/>
              </a:rPr>
              <a:t>Warga negara yang memiliki sikap positif cenderung mendukung kebijakan pemerintah, yang mempermudah pelaksanaan program-program tersebut. Misalnya, dalam program-program pembangunan, dukungan masyarakat dapat mempercepat proses implementasi dan mengurangi hambatan. Keterlibatan warga negara dalam program-program pemerintah, seperti program kesehatan, pendidikan, dan lingkungan, memastikan bahwa program-program ini berjalan dengan baik dan mencapai tujuan yang diharapkan.</a:t>
            </a:r>
          </a:p>
          <a:p>
            <a:pPr algn="just">
              <a:lnSpc>
                <a:spcPts val="3500"/>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518216" y="9286875"/>
            <a:ext cx="19856376" cy="1529568"/>
            <a:chOff x="0" y="0"/>
            <a:chExt cx="5229663" cy="402849"/>
          </a:xfrm>
        </p:grpSpPr>
        <p:sp>
          <p:nvSpPr>
            <p:cNvPr name="Freeform 3" id="3"/>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4" id="4"/>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false" rot="0">
            <a:off x="15613424" y="-427349"/>
            <a:ext cx="3163063" cy="3195013"/>
          </a:xfrm>
          <a:custGeom>
            <a:avLst/>
            <a:gdLst/>
            <a:ahLst/>
            <a:cxnLst/>
            <a:rect r="r" b="b" t="t" l="l"/>
            <a:pathLst>
              <a:path h="3195013" w="3163063">
                <a:moveTo>
                  <a:pt x="3163063" y="0"/>
                </a:moveTo>
                <a:lnTo>
                  <a:pt x="0" y="0"/>
                </a:lnTo>
                <a:lnTo>
                  <a:pt x="0" y="3195013"/>
                </a:lnTo>
                <a:lnTo>
                  <a:pt x="3163063" y="3195013"/>
                </a:lnTo>
                <a:lnTo>
                  <a:pt x="316306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1374618"/>
            <a:ext cx="3236521" cy="319606"/>
          </a:xfrm>
          <a:custGeom>
            <a:avLst/>
            <a:gdLst/>
            <a:ahLst/>
            <a:cxnLst/>
            <a:rect r="r" b="b" t="t" l="l"/>
            <a:pathLst>
              <a:path h="319606" w="3236521">
                <a:moveTo>
                  <a:pt x="0" y="0"/>
                </a:moveTo>
                <a:lnTo>
                  <a:pt x="3236521" y="0"/>
                </a:lnTo>
                <a:lnTo>
                  <a:pt x="3236521" y="319606"/>
                </a:lnTo>
                <a:lnTo>
                  <a:pt x="0" y="3196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2152300" y="2123563"/>
            <a:ext cx="15042656" cy="865521"/>
          </a:xfrm>
          <a:prstGeom prst="rect">
            <a:avLst/>
          </a:prstGeom>
        </p:spPr>
        <p:txBody>
          <a:bodyPr anchor="t" rtlCol="false" tIns="0" lIns="0" bIns="0" rIns="0">
            <a:spAutoFit/>
          </a:bodyPr>
          <a:lstStyle/>
          <a:p>
            <a:pPr algn="l">
              <a:lnSpc>
                <a:spcPts val="5871"/>
              </a:lnSpc>
            </a:pPr>
            <a:r>
              <a:rPr lang="en-US" sz="4697" b="true">
                <a:solidFill>
                  <a:srgbClr val="503330"/>
                </a:solidFill>
                <a:latin typeface="Agrandir Narrow Ultra-Bold"/>
                <a:ea typeface="Agrandir Narrow Ultra-Bold"/>
                <a:cs typeface="Agrandir Narrow Ultra-Bold"/>
                <a:sym typeface="Agrandir Narrow Ultra-Bold"/>
              </a:rPr>
              <a:t>MENDORONG KETERLIBATAN YANG LEBIH LUAS</a:t>
            </a:r>
          </a:p>
        </p:txBody>
      </p:sp>
      <p:sp>
        <p:nvSpPr>
          <p:cNvPr name="TextBox 8" id="8"/>
          <p:cNvSpPr txBox="true"/>
          <p:nvPr/>
        </p:nvSpPr>
        <p:spPr>
          <a:xfrm rot="0">
            <a:off x="5859394" y="3274834"/>
            <a:ext cx="7780336" cy="4803775"/>
          </a:xfrm>
          <a:prstGeom prst="rect">
            <a:avLst/>
          </a:prstGeom>
        </p:spPr>
        <p:txBody>
          <a:bodyPr anchor="t" rtlCol="false" tIns="0" lIns="0" bIns="0" rIns="0">
            <a:spAutoFit/>
          </a:bodyPr>
          <a:lstStyle/>
          <a:p>
            <a:pPr algn="just">
              <a:lnSpc>
                <a:spcPts val="3500"/>
              </a:lnSpc>
            </a:pPr>
            <a:r>
              <a:rPr lang="en-US" sz="2500" b="true">
                <a:solidFill>
                  <a:srgbClr val="000000"/>
                </a:solidFill>
                <a:latin typeface="Inter Semi-Bold"/>
                <a:ea typeface="Inter Semi-Bold"/>
                <a:cs typeface="Inter Semi-Bold"/>
                <a:sym typeface="Inter Semi-Bold"/>
              </a:rPr>
              <a:t>Sikap positif warga negara dapat mendorong lebih banyak orang untuk terlibat dalam kegiatan politik dan sosial, seperti pemilihan umum, pertemuan komunitas, atau inisiatif lokal. Ini memperluas basis partisipasi dan membuat sistem pemerintahan lebih representatif. Keterlibatan aktif dari warga negara membantu menciptakan kolaborasi yang efektif antara pemerintah dan masyarakat, sehingga meningkatkan sinergi dalam mencapai tujuan bersama.</a:t>
            </a:r>
          </a:p>
          <a:p>
            <a:pPr algn="just">
              <a:lnSpc>
                <a:spcPts val="3500"/>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518216" y="9286875"/>
            <a:ext cx="19856376" cy="1529568"/>
            <a:chOff x="0" y="0"/>
            <a:chExt cx="5229663" cy="402849"/>
          </a:xfrm>
        </p:grpSpPr>
        <p:sp>
          <p:nvSpPr>
            <p:cNvPr name="Freeform 3" id="3"/>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4" id="4"/>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false" rot="0">
            <a:off x="15613424" y="-427349"/>
            <a:ext cx="3163063" cy="3195013"/>
          </a:xfrm>
          <a:custGeom>
            <a:avLst/>
            <a:gdLst/>
            <a:ahLst/>
            <a:cxnLst/>
            <a:rect r="r" b="b" t="t" l="l"/>
            <a:pathLst>
              <a:path h="3195013" w="3163063">
                <a:moveTo>
                  <a:pt x="3163063" y="0"/>
                </a:moveTo>
                <a:lnTo>
                  <a:pt x="0" y="0"/>
                </a:lnTo>
                <a:lnTo>
                  <a:pt x="0" y="3195013"/>
                </a:lnTo>
                <a:lnTo>
                  <a:pt x="3163063" y="3195013"/>
                </a:lnTo>
                <a:lnTo>
                  <a:pt x="316306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1374618"/>
            <a:ext cx="3236521" cy="319606"/>
          </a:xfrm>
          <a:custGeom>
            <a:avLst/>
            <a:gdLst/>
            <a:ahLst/>
            <a:cxnLst/>
            <a:rect r="r" b="b" t="t" l="l"/>
            <a:pathLst>
              <a:path h="319606" w="3236521">
                <a:moveTo>
                  <a:pt x="0" y="0"/>
                </a:moveTo>
                <a:lnTo>
                  <a:pt x="3236521" y="0"/>
                </a:lnTo>
                <a:lnTo>
                  <a:pt x="3236521" y="319606"/>
                </a:lnTo>
                <a:lnTo>
                  <a:pt x="0" y="3196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028700" y="2123563"/>
            <a:ext cx="17259300" cy="865521"/>
          </a:xfrm>
          <a:prstGeom prst="rect">
            <a:avLst/>
          </a:prstGeom>
        </p:spPr>
        <p:txBody>
          <a:bodyPr anchor="t" rtlCol="false" tIns="0" lIns="0" bIns="0" rIns="0">
            <a:spAutoFit/>
          </a:bodyPr>
          <a:lstStyle/>
          <a:p>
            <a:pPr algn="l">
              <a:lnSpc>
                <a:spcPts val="5871"/>
              </a:lnSpc>
            </a:pPr>
            <a:r>
              <a:rPr lang="en-US" sz="4697" b="true">
                <a:solidFill>
                  <a:srgbClr val="503330"/>
                </a:solidFill>
                <a:latin typeface="Agrandir Narrow Ultra-Bold"/>
                <a:ea typeface="Agrandir Narrow Ultra-Bold"/>
                <a:cs typeface="Agrandir Narrow Ultra-Bold"/>
                <a:sym typeface="Agrandir Narrow Ultra-Bold"/>
              </a:rPr>
              <a:t>MENINGKATKAN TRANSPARANSI DAN AKUNTABILITAS</a:t>
            </a:r>
          </a:p>
        </p:txBody>
      </p:sp>
      <p:sp>
        <p:nvSpPr>
          <p:cNvPr name="TextBox 8" id="8"/>
          <p:cNvSpPr txBox="true"/>
          <p:nvPr/>
        </p:nvSpPr>
        <p:spPr>
          <a:xfrm rot="0">
            <a:off x="5859394" y="3274834"/>
            <a:ext cx="7780336" cy="4803775"/>
          </a:xfrm>
          <a:prstGeom prst="rect">
            <a:avLst/>
          </a:prstGeom>
        </p:spPr>
        <p:txBody>
          <a:bodyPr anchor="t" rtlCol="false" tIns="0" lIns="0" bIns="0" rIns="0">
            <a:spAutoFit/>
          </a:bodyPr>
          <a:lstStyle/>
          <a:p>
            <a:pPr algn="just">
              <a:lnSpc>
                <a:spcPts val="3500"/>
              </a:lnSpc>
            </a:pPr>
            <a:r>
              <a:rPr lang="en-US" sz="2500" b="true">
                <a:solidFill>
                  <a:srgbClr val="000000"/>
                </a:solidFill>
                <a:latin typeface="Inter Semi-Bold"/>
                <a:ea typeface="Inter Semi-Bold"/>
                <a:cs typeface="Inter Semi-Bold"/>
                <a:sym typeface="Inter Semi-Bold"/>
              </a:rPr>
              <a:t>Warga negara yang aktif dan peduli dapat berperan dalam memantau pelaksanaan kebijakan dan memberikan umpan balik yang konstruktif. Ini membantu pemerintah untuk meningkatkan transparansi dan akuntabilitas. Sikap positif warga negara termasuk dalam melakukan pengawasan terhadap penggunaan anggaran dan pelaksanaan proyek-proyek pemerintah, sehingga mengurangi kemungkinan terjadinya korupsi atau penyalahgunaan kekuasaan.</a:t>
            </a:r>
          </a:p>
          <a:p>
            <a:pPr algn="just">
              <a:lnSpc>
                <a:spcPts val="3500"/>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518216" y="9286875"/>
            <a:ext cx="19856376" cy="1529568"/>
            <a:chOff x="0" y="0"/>
            <a:chExt cx="5229663" cy="402849"/>
          </a:xfrm>
        </p:grpSpPr>
        <p:sp>
          <p:nvSpPr>
            <p:cNvPr name="Freeform 3" id="3"/>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4" id="4"/>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false" rot="0">
            <a:off x="15613424" y="-427349"/>
            <a:ext cx="3163063" cy="3195013"/>
          </a:xfrm>
          <a:custGeom>
            <a:avLst/>
            <a:gdLst/>
            <a:ahLst/>
            <a:cxnLst/>
            <a:rect r="r" b="b" t="t" l="l"/>
            <a:pathLst>
              <a:path h="3195013" w="3163063">
                <a:moveTo>
                  <a:pt x="3163063" y="0"/>
                </a:moveTo>
                <a:lnTo>
                  <a:pt x="0" y="0"/>
                </a:lnTo>
                <a:lnTo>
                  <a:pt x="0" y="3195013"/>
                </a:lnTo>
                <a:lnTo>
                  <a:pt x="3163063" y="3195013"/>
                </a:lnTo>
                <a:lnTo>
                  <a:pt x="316306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1374618"/>
            <a:ext cx="3236521" cy="319606"/>
          </a:xfrm>
          <a:custGeom>
            <a:avLst/>
            <a:gdLst/>
            <a:ahLst/>
            <a:cxnLst/>
            <a:rect r="r" b="b" t="t" l="l"/>
            <a:pathLst>
              <a:path h="319606" w="3236521">
                <a:moveTo>
                  <a:pt x="0" y="0"/>
                </a:moveTo>
                <a:lnTo>
                  <a:pt x="3236521" y="0"/>
                </a:lnTo>
                <a:lnTo>
                  <a:pt x="3236521" y="319606"/>
                </a:lnTo>
                <a:lnTo>
                  <a:pt x="0" y="3196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3687562" y="2258704"/>
            <a:ext cx="11444820" cy="865521"/>
          </a:xfrm>
          <a:prstGeom prst="rect">
            <a:avLst/>
          </a:prstGeom>
        </p:spPr>
        <p:txBody>
          <a:bodyPr anchor="t" rtlCol="false" tIns="0" lIns="0" bIns="0" rIns="0">
            <a:spAutoFit/>
          </a:bodyPr>
          <a:lstStyle/>
          <a:p>
            <a:pPr algn="l">
              <a:lnSpc>
                <a:spcPts val="5871"/>
              </a:lnSpc>
            </a:pPr>
            <a:r>
              <a:rPr lang="en-US" sz="4697" b="true">
                <a:solidFill>
                  <a:srgbClr val="503330"/>
                </a:solidFill>
                <a:latin typeface="Agrandir Narrow Ultra-Bold"/>
                <a:ea typeface="Agrandir Narrow Ultra-Bold"/>
                <a:cs typeface="Agrandir Narrow Ultra-Bold"/>
                <a:sym typeface="Agrandir Narrow Ultra-Bold"/>
              </a:rPr>
              <a:t>MEMBANGUN KEPERCAYAAN PUBLIK</a:t>
            </a:r>
          </a:p>
        </p:txBody>
      </p:sp>
      <p:sp>
        <p:nvSpPr>
          <p:cNvPr name="TextBox 8" id="8"/>
          <p:cNvSpPr txBox="true"/>
          <p:nvPr/>
        </p:nvSpPr>
        <p:spPr>
          <a:xfrm rot="0">
            <a:off x="5859394" y="3274834"/>
            <a:ext cx="7780336" cy="5241925"/>
          </a:xfrm>
          <a:prstGeom prst="rect">
            <a:avLst/>
          </a:prstGeom>
        </p:spPr>
        <p:txBody>
          <a:bodyPr anchor="t" rtlCol="false" tIns="0" lIns="0" bIns="0" rIns="0">
            <a:spAutoFit/>
          </a:bodyPr>
          <a:lstStyle/>
          <a:p>
            <a:pPr algn="just">
              <a:lnSpc>
                <a:spcPts val="3500"/>
              </a:lnSpc>
            </a:pPr>
            <a:r>
              <a:rPr lang="en-US" sz="2500" b="true">
                <a:solidFill>
                  <a:srgbClr val="000000"/>
                </a:solidFill>
                <a:latin typeface="Inter Semi-Bold"/>
                <a:ea typeface="Inter Semi-Bold"/>
                <a:cs typeface="Inter Semi-Bold"/>
                <a:sym typeface="Inter Semi-Bold"/>
              </a:rPr>
              <a:t>Ketika warga negara melihat bahwa pemerintah berkomitmen dan efektif dalam menjalankan program-programnya, mereka cenderung memiliki tingkat kepercayaan yang lebih tinggi terhadap pemerintah. Kepercayaan ini penting untuk stabilitas dan legitimasi pemerintahan. Sikap positif terhadap pemerintah dapat meningkatkan moral dan motivasi warga negara untuk berkontribusi lebih lanjut, menciptakan suasana yang kondusif untuk kerjasama sosial dan pembangunan.</a:t>
            </a:r>
          </a:p>
          <a:p>
            <a:pPr algn="just">
              <a:lnSpc>
                <a:spcPts val="3500"/>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518216" y="9286875"/>
            <a:ext cx="19856376" cy="1529568"/>
            <a:chOff x="0" y="0"/>
            <a:chExt cx="5229663" cy="402849"/>
          </a:xfrm>
        </p:grpSpPr>
        <p:sp>
          <p:nvSpPr>
            <p:cNvPr name="Freeform 3" id="3"/>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4" id="4"/>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false" rot="0">
            <a:off x="15613424" y="-427349"/>
            <a:ext cx="3163063" cy="3195013"/>
          </a:xfrm>
          <a:custGeom>
            <a:avLst/>
            <a:gdLst/>
            <a:ahLst/>
            <a:cxnLst/>
            <a:rect r="r" b="b" t="t" l="l"/>
            <a:pathLst>
              <a:path h="3195013" w="3163063">
                <a:moveTo>
                  <a:pt x="3163063" y="0"/>
                </a:moveTo>
                <a:lnTo>
                  <a:pt x="0" y="0"/>
                </a:lnTo>
                <a:lnTo>
                  <a:pt x="0" y="3195013"/>
                </a:lnTo>
                <a:lnTo>
                  <a:pt x="3163063" y="3195013"/>
                </a:lnTo>
                <a:lnTo>
                  <a:pt x="316306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1374618"/>
            <a:ext cx="3236521" cy="319606"/>
          </a:xfrm>
          <a:custGeom>
            <a:avLst/>
            <a:gdLst/>
            <a:ahLst/>
            <a:cxnLst/>
            <a:rect r="r" b="b" t="t" l="l"/>
            <a:pathLst>
              <a:path h="319606" w="3236521">
                <a:moveTo>
                  <a:pt x="0" y="0"/>
                </a:moveTo>
                <a:lnTo>
                  <a:pt x="3236521" y="0"/>
                </a:lnTo>
                <a:lnTo>
                  <a:pt x="3236521" y="319606"/>
                </a:lnTo>
                <a:lnTo>
                  <a:pt x="0" y="3196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877772" y="2258704"/>
            <a:ext cx="17064401" cy="865521"/>
          </a:xfrm>
          <a:prstGeom prst="rect">
            <a:avLst/>
          </a:prstGeom>
        </p:spPr>
        <p:txBody>
          <a:bodyPr anchor="t" rtlCol="false" tIns="0" lIns="0" bIns="0" rIns="0">
            <a:spAutoFit/>
          </a:bodyPr>
          <a:lstStyle/>
          <a:p>
            <a:pPr algn="l">
              <a:lnSpc>
                <a:spcPts val="5871"/>
              </a:lnSpc>
            </a:pPr>
            <a:r>
              <a:rPr lang="en-US" sz="4697" b="true">
                <a:solidFill>
                  <a:srgbClr val="503330"/>
                </a:solidFill>
                <a:latin typeface="Agrandir Narrow Ultra-Bold"/>
                <a:ea typeface="Agrandir Narrow Ultra-Bold"/>
                <a:cs typeface="Agrandir Narrow Ultra-Bold"/>
                <a:sym typeface="Agrandir Narrow Ultra-Bold"/>
              </a:rPr>
              <a:t>MEMPERCEPAT PEMBANGUNAN DAN KEMAJUAN SOSIAL</a:t>
            </a:r>
          </a:p>
        </p:txBody>
      </p:sp>
      <p:sp>
        <p:nvSpPr>
          <p:cNvPr name="TextBox 8" id="8"/>
          <p:cNvSpPr txBox="true"/>
          <p:nvPr/>
        </p:nvSpPr>
        <p:spPr>
          <a:xfrm rot="0">
            <a:off x="5859394" y="3274834"/>
            <a:ext cx="7780336" cy="4803775"/>
          </a:xfrm>
          <a:prstGeom prst="rect">
            <a:avLst/>
          </a:prstGeom>
        </p:spPr>
        <p:txBody>
          <a:bodyPr anchor="t" rtlCol="false" tIns="0" lIns="0" bIns="0" rIns="0">
            <a:spAutoFit/>
          </a:bodyPr>
          <a:lstStyle/>
          <a:p>
            <a:pPr algn="just">
              <a:lnSpc>
                <a:spcPts val="3500"/>
              </a:lnSpc>
            </a:pPr>
            <a:r>
              <a:rPr lang="en-US" sz="2500" b="true">
                <a:solidFill>
                  <a:srgbClr val="000000"/>
                </a:solidFill>
                <a:latin typeface="Inter Semi-Bold"/>
                <a:ea typeface="Inter Semi-Bold"/>
                <a:cs typeface="Inter Semi-Bold"/>
                <a:sym typeface="Inter Semi-Bold"/>
              </a:rPr>
              <a:t>Warga negara yang aktif berperan dalam kegiatan sosial dan inisiatif komunitas membantu mempercepat proses pembangunan dan meningkatkan kualitas hidup. Keterlibatan ini berkontribusi pada pencapaian tujuan-tujuan pembangunan yang lebih cepat dan lebih efektif. Partisipasi aktif sering kali membawa ide-ide baru dan inovasi yang dapat meningkatkan efektivitas program-program pemerintah dan menyelesaikan masalah secara lebih efisien.</a:t>
            </a:r>
          </a:p>
          <a:p>
            <a:pPr algn="just">
              <a:lnSpc>
                <a:spcPts val="3500"/>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518216" y="9286875"/>
            <a:ext cx="19856376" cy="1529568"/>
            <a:chOff x="0" y="0"/>
            <a:chExt cx="5229663" cy="402849"/>
          </a:xfrm>
        </p:grpSpPr>
        <p:sp>
          <p:nvSpPr>
            <p:cNvPr name="Freeform 3" id="3"/>
            <p:cNvSpPr/>
            <p:nvPr/>
          </p:nvSpPr>
          <p:spPr>
            <a:xfrm flipH="false" flipV="false" rot="0">
              <a:off x="0" y="0"/>
              <a:ext cx="5229663" cy="402849"/>
            </a:xfrm>
            <a:custGeom>
              <a:avLst/>
              <a:gdLst/>
              <a:ahLst/>
              <a:cxnLst/>
              <a:rect r="r" b="b" t="t" l="l"/>
              <a:pathLst>
                <a:path h="402849" w="5229663">
                  <a:moveTo>
                    <a:pt x="19885" y="0"/>
                  </a:moveTo>
                  <a:lnTo>
                    <a:pt x="5209778" y="0"/>
                  </a:lnTo>
                  <a:cubicBezTo>
                    <a:pt x="5220760" y="0"/>
                    <a:pt x="5229663" y="8903"/>
                    <a:pt x="5229663" y="19885"/>
                  </a:cubicBezTo>
                  <a:lnTo>
                    <a:pt x="5229663" y="382965"/>
                  </a:lnTo>
                  <a:cubicBezTo>
                    <a:pt x="5229663" y="388238"/>
                    <a:pt x="5227568" y="393296"/>
                    <a:pt x="5223839" y="397025"/>
                  </a:cubicBezTo>
                  <a:cubicBezTo>
                    <a:pt x="5220110" y="400754"/>
                    <a:pt x="5215052" y="402849"/>
                    <a:pt x="5209778" y="402849"/>
                  </a:cubicBezTo>
                  <a:lnTo>
                    <a:pt x="19885" y="402849"/>
                  </a:lnTo>
                  <a:cubicBezTo>
                    <a:pt x="14611" y="402849"/>
                    <a:pt x="9553" y="400754"/>
                    <a:pt x="5824" y="397025"/>
                  </a:cubicBezTo>
                  <a:cubicBezTo>
                    <a:pt x="2095" y="393296"/>
                    <a:pt x="0" y="388238"/>
                    <a:pt x="0" y="382965"/>
                  </a:cubicBezTo>
                  <a:lnTo>
                    <a:pt x="0" y="19885"/>
                  </a:lnTo>
                  <a:cubicBezTo>
                    <a:pt x="0" y="14611"/>
                    <a:pt x="2095" y="9553"/>
                    <a:pt x="5824" y="5824"/>
                  </a:cubicBezTo>
                  <a:cubicBezTo>
                    <a:pt x="9553" y="2095"/>
                    <a:pt x="14611" y="0"/>
                    <a:pt x="19885" y="0"/>
                  </a:cubicBezTo>
                  <a:close/>
                </a:path>
              </a:pathLst>
            </a:custGeom>
            <a:solidFill>
              <a:srgbClr val="D87355"/>
            </a:solidFill>
          </p:spPr>
        </p:sp>
        <p:sp>
          <p:nvSpPr>
            <p:cNvPr name="TextBox 4" id="4"/>
            <p:cNvSpPr txBox="true"/>
            <p:nvPr/>
          </p:nvSpPr>
          <p:spPr>
            <a:xfrm>
              <a:off x="0" y="-38100"/>
              <a:ext cx="5229663" cy="440949"/>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false" rot="0">
            <a:off x="15613424" y="-427349"/>
            <a:ext cx="3163063" cy="3195013"/>
          </a:xfrm>
          <a:custGeom>
            <a:avLst/>
            <a:gdLst/>
            <a:ahLst/>
            <a:cxnLst/>
            <a:rect r="r" b="b" t="t" l="l"/>
            <a:pathLst>
              <a:path h="3195013" w="3163063">
                <a:moveTo>
                  <a:pt x="3163063" y="0"/>
                </a:moveTo>
                <a:lnTo>
                  <a:pt x="0" y="0"/>
                </a:lnTo>
                <a:lnTo>
                  <a:pt x="0" y="3195013"/>
                </a:lnTo>
                <a:lnTo>
                  <a:pt x="3163063" y="3195013"/>
                </a:lnTo>
                <a:lnTo>
                  <a:pt x="316306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1374618"/>
            <a:ext cx="3236521" cy="319606"/>
          </a:xfrm>
          <a:custGeom>
            <a:avLst/>
            <a:gdLst/>
            <a:ahLst/>
            <a:cxnLst/>
            <a:rect r="r" b="b" t="t" l="l"/>
            <a:pathLst>
              <a:path h="319606" w="3236521">
                <a:moveTo>
                  <a:pt x="0" y="0"/>
                </a:moveTo>
                <a:lnTo>
                  <a:pt x="3236521" y="0"/>
                </a:lnTo>
                <a:lnTo>
                  <a:pt x="3236521" y="319606"/>
                </a:lnTo>
                <a:lnTo>
                  <a:pt x="0" y="3196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877772" y="2258704"/>
            <a:ext cx="17064401" cy="1608471"/>
          </a:xfrm>
          <a:prstGeom prst="rect">
            <a:avLst/>
          </a:prstGeom>
        </p:spPr>
        <p:txBody>
          <a:bodyPr anchor="t" rtlCol="false" tIns="0" lIns="0" bIns="0" rIns="0">
            <a:spAutoFit/>
          </a:bodyPr>
          <a:lstStyle/>
          <a:p>
            <a:pPr algn="ctr">
              <a:lnSpc>
                <a:spcPts val="5871"/>
              </a:lnSpc>
            </a:pPr>
            <a:r>
              <a:rPr lang="en-US" b="true" sz="4697">
                <a:solidFill>
                  <a:srgbClr val="503330"/>
                </a:solidFill>
                <a:latin typeface="Agrandir Narrow Ultra-Bold"/>
                <a:ea typeface="Agrandir Narrow Ultra-Bold"/>
                <a:cs typeface="Agrandir Narrow Ultra-Bold"/>
                <a:sym typeface="Agrandir Narrow Ultra-Bold"/>
              </a:rPr>
              <a:t>MENGURANGI KONFLIK DAN KETEGANGAN SOSIAL</a:t>
            </a:r>
          </a:p>
          <a:p>
            <a:pPr algn="l">
              <a:lnSpc>
                <a:spcPts val="5871"/>
              </a:lnSpc>
            </a:pPr>
          </a:p>
        </p:txBody>
      </p:sp>
      <p:sp>
        <p:nvSpPr>
          <p:cNvPr name="TextBox 8" id="8"/>
          <p:cNvSpPr txBox="true"/>
          <p:nvPr/>
        </p:nvSpPr>
        <p:spPr>
          <a:xfrm rot="0">
            <a:off x="5859394" y="3274834"/>
            <a:ext cx="7780336" cy="3927475"/>
          </a:xfrm>
          <a:prstGeom prst="rect">
            <a:avLst/>
          </a:prstGeom>
        </p:spPr>
        <p:txBody>
          <a:bodyPr anchor="t" rtlCol="false" tIns="0" lIns="0" bIns="0" rIns="0">
            <a:spAutoFit/>
          </a:bodyPr>
          <a:lstStyle/>
          <a:p>
            <a:pPr algn="just">
              <a:lnSpc>
                <a:spcPts val="3500"/>
              </a:lnSpc>
            </a:pPr>
            <a:r>
              <a:rPr lang="en-US" sz="2500" b="true">
                <a:solidFill>
                  <a:srgbClr val="000000"/>
                </a:solidFill>
                <a:latin typeface="Inter Semi-Bold"/>
                <a:ea typeface="Inter Semi-Bold"/>
                <a:cs typeface="Inter Semi-Bold"/>
                <a:sym typeface="Inter Semi-Bold"/>
              </a:rPr>
              <a:t>Sikap positif dan keterlibatan warga negara dalam proses politik dan sosial dapat mengurangi ketegangan dan konflik, karena ada ruang untuk dialog dan pencapaian konsensus. Dengan berpartisipasi dalam diskusi dan pengambilan keputusan, warga negara dapat membantu menyelesaikan masalah-masalah sosial secara lebih konstruktif.</a:t>
            </a:r>
          </a:p>
          <a:p>
            <a:pPr algn="just">
              <a:lnSpc>
                <a:spcPts val="3500"/>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sp>
        <p:nvSpPr>
          <p:cNvPr name="TextBox 2" id="2"/>
          <p:cNvSpPr txBox="true"/>
          <p:nvPr/>
        </p:nvSpPr>
        <p:spPr>
          <a:xfrm rot="0">
            <a:off x="5119288" y="3148639"/>
            <a:ext cx="8049423" cy="3837321"/>
          </a:xfrm>
          <a:prstGeom prst="rect">
            <a:avLst/>
          </a:prstGeom>
        </p:spPr>
        <p:txBody>
          <a:bodyPr anchor="t" rtlCol="false" tIns="0" lIns="0" bIns="0" rIns="0">
            <a:spAutoFit/>
          </a:bodyPr>
          <a:lstStyle/>
          <a:p>
            <a:pPr algn="ctr">
              <a:lnSpc>
                <a:spcPts val="5871"/>
              </a:lnSpc>
            </a:pPr>
            <a:r>
              <a:rPr lang="en-US" b="true" sz="4697">
                <a:solidFill>
                  <a:srgbClr val="503330"/>
                </a:solidFill>
                <a:latin typeface="Agrandir Narrow Ultra-Bold"/>
                <a:ea typeface="Agrandir Narrow Ultra-Bold"/>
                <a:cs typeface="Agrandir Narrow Ultra-Bold"/>
                <a:sym typeface="Agrandir Narrow Ultra-Bold"/>
              </a:rPr>
              <a:t>PERAN WARGA NEGARA DALAM PELAKSANAAN SISTEM PEMERINTAHAN REPUBLIK INDONESIA</a:t>
            </a:r>
          </a:p>
          <a:p>
            <a:pPr algn="l">
              <a:lnSpc>
                <a:spcPts val="5871"/>
              </a:lnSpc>
            </a:pPr>
          </a:p>
        </p:txBody>
      </p:sp>
      <p:sp>
        <p:nvSpPr>
          <p:cNvPr name="Freeform 3" id="3"/>
          <p:cNvSpPr/>
          <p:nvPr/>
        </p:nvSpPr>
        <p:spPr>
          <a:xfrm flipH="true" flipV="false" rot="0">
            <a:off x="15177450" y="-427349"/>
            <a:ext cx="3599036" cy="3635390"/>
          </a:xfrm>
          <a:custGeom>
            <a:avLst/>
            <a:gdLst/>
            <a:ahLst/>
            <a:cxnLst/>
            <a:rect r="r" b="b" t="t" l="l"/>
            <a:pathLst>
              <a:path h="3635390" w="3599036">
                <a:moveTo>
                  <a:pt x="3599037" y="0"/>
                </a:moveTo>
                <a:lnTo>
                  <a:pt x="0" y="0"/>
                </a:lnTo>
                <a:lnTo>
                  <a:pt x="0" y="3635391"/>
                </a:lnTo>
                <a:lnTo>
                  <a:pt x="3599037" y="3635391"/>
                </a:lnTo>
                <a:lnTo>
                  <a:pt x="3599037"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290207">
            <a:off x="-482789" y="6297709"/>
            <a:ext cx="6341841" cy="4748454"/>
          </a:xfrm>
          <a:custGeom>
            <a:avLst/>
            <a:gdLst/>
            <a:ahLst/>
            <a:cxnLst/>
            <a:rect r="r" b="b" t="t" l="l"/>
            <a:pathLst>
              <a:path h="4748454" w="6341841">
                <a:moveTo>
                  <a:pt x="6341841" y="4748453"/>
                </a:moveTo>
                <a:lnTo>
                  <a:pt x="0" y="4748453"/>
                </a:lnTo>
                <a:lnTo>
                  <a:pt x="0" y="0"/>
                </a:lnTo>
                <a:lnTo>
                  <a:pt x="6341841" y="0"/>
                </a:lnTo>
                <a:lnTo>
                  <a:pt x="6341841" y="4748453"/>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320716" y="1390347"/>
            <a:ext cx="1813891" cy="861598"/>
          </a:xfrm>
          <a:custGeom>
            <a:avLst/>
            <a:gdLst/>
            <a:ahLst/>
            <a:cxnLst/>
            <a:rect r="r" b="b" t="t" l="l"/>
            <a:pathLst>
              <a:path h="861598" w="1813891">
                <a:moveTo>
                  <a:pt x="0" y="0"/>
                </a:moveTo>
                <a:lnTo>
                  <a:pt x="1813891" y="0"/>
                </a:lnTo>
                <a:lnTo>
                  <a:pt x="1813891" y="861598"/>
                </a:lnTo>
                <a:lnTo>
                  <a:pt x="0" y="86159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5363962" y="7900108"/>
            <a:ext cx="1273266" cy="1273266"/>
          </a:xfrm>
          <a:custGeom>
            <a:avLst/>
            <a:gdLst/>
            <a:ahLst/>
            <a:cxnLst/>
            <a:rect r="r" b="b" t="t" l="l"/>
            <a:pathLst>
              <a:path h="1273266" w="1273266">
                <a:moveTo>
                  <a:pt x="0" y="0"/>
                </a:moveTo>
                <a:lnTo>
                  <a:pt x="1273266" y="0"/>
                </a:lnTo>
                <a:lnTo>
                  <a:pt x="1273266" y="1273266"/>
                </a:lnTo>
                <a:lnTo>
                  <a:pt x="0" y="1273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4303234" y="8102985"/>
            <a:ext cx="867511" cy="867511"/>
          </a:xfrm>
          <a:custGeom>
            <a:avLst/>
            <a:gdLst/>
            <a:ahLst/>
            <a:cxnLst/>
            <a:rect r="r" b="b" t="t" l="l"/>
            <a:pathLst>
              <a:path h="867511" w="867511">
                <a:moveTo>
                  <a:pt x="0" y="0"/>
                </a:moveTo>
                <a:lnTo>
                  <a:pt x="867512" y="0"/>
                </a:lnTo>
                <a:lnTo>
                  <a:pt x="867512" y="867512"/>
                </a:lnTo>
                <a:lnTo>
                  <a:pt x="0" y="86751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7269883" y="4225801"/>
            <a:ext cx="9989417" cy="4823969"/>
            <a:chOff x="0" y="0"/>
            <a:chExt cx="2354649" cy="1137078"/>
          </a:xfrm>
        </p:grpSpPr>
        <p:sp>
          <p:nvSpPr>
            <p:cNvPr name="Freeform 3" id="3"/>
            <p:cNvSpPr/>
            <p:nvPr/>
          </p:nvSpPr>
          <p:spPr>
            <a:xfrm flipH="false" flipV="false" rot="0">
              <a:off x="0" y="0"/>
              <a:ext cx="2354649" cy="1137078"/>
            </a:xfrm>
            <a:custGeom>
              <a:avLst/>
              <a:gdLst/>
              <a:ahLst/>
              <a:cxnLst/>
              <a:rect r="r" b="b" t="t" l="l"/>
              <a:pathLst>
                <a:path h="1137078" w="2354649">
                  <a:moveTo>
                    <a:pt x="38751" y="0"/>
                  </a:moveTo>
                  <a:lnTo>
                    <a:pt x="2315898" y="0"/>
                  </a:lnTo>
                  <a:cubicBezTo>
                    <a:pt x="2326175" y="0"/>
                    <a:pt x="2336032" y="4083"/>
                    <a:pt x="2343299" y="11350"/>
                  </a:cubicBezTo>
                  <a:cubicBezTo>
                    <a:pt x="2350566" y="18617"/>
                    <a:pt x="2354649" y="28473"/>
                    <a:pt x="2354649" y="38751"/>
                  </a:cubicBezTo>
                  <a:lnTo>
                    <a:pt x="2354649" y="1098328"/>
                  </a:lnTo>
                  <a:cubicBezTo>
                    <a:pt x="2354649" y="1108605"/>
                    <a:pt x="2350566" y="1118461"/>
                    <a:pt x="2343299" y="1125729"/>
                  </a:cubicBezTo>
                  <a:cubicBezTo>
                    <a:pt x="2336032" y="1132996"/>
                    <a:pt x="2326175" y="1137078"/>
                    <a:pt x="2315898" y="1137078"/>
                  </a:cubicBezTo>
                  <a:lnTo>
                    <a:pt x="38751" y="1137078"/>
                  </a:lnTo>
                  <a:cubicBezTo>
                    <a:pt x="28473" y="1137078"/>
                    <a:pt x="18617" y="1132996"/>
                    <a:pt x="11350" y="1125729"/>
                  </a:cubicBezTo>
                  <a:cubicBezTo>
                    <a:pt x="4083" y="1118461"/>
                    <a:pt x="0" y="1108605"/>
                    <a:pt x="0" y="1098328"/>
                  </a:cubicBezTo>
                  <a:lnTo>
                    <a:pt x="0" y="38751"/>
                  </a:lnTo>
                  <a:cubicBezTo>
                    <a:pt x="0" y="28473"/>
                    <a:pt x="4083" y="18617"/>
                    <a:pt x="11350" y="11350"/>
                  </a:cubicBezTo>
                  <a:cubicBezTo>
                    <a:pt x="18617" y="4083"/>
                    <a:pt x="28473" y="0"/>
                    <a:pt x="38751" y="0"/>
                  </a:cubicBezTo>
                  <a:close/>
                </a:path>
              </a:pathLst>
            </a:custGeom>
            <a:solidFill>
              <a:srgbClr val="D87355"/>
            </a:solidFill>
          </p:spPr>
        </p:sp>
        <p:sp>
          <p:nvSpPr>
            <p:cNvPr name="TextBox 4" id="4"/>
            <p:cNvSpPr txBox="true"/>
            <p:nvPr/>
          </p:nvSpPr>
          <p:spPr>
            <a:xfrm>
              <a:off x="0" y="-38100"/>
              <a:ext cx="2354649" cy="117517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true" rot="290207">
            <a:off x="-482789" y="6297709"/>
            <a:ext cx="6341841" cy="4748454"/>
          </a:xfrm>
          <a:custGeom>
            <a:avLst/>
            <a:gdLst/>
            <a:ahLst/>
            <a:cxnLst/>
            <a:rect r="r" b="b" t="t" l="l"/>
            <a:pathLst>
              <a:path h="4748454" w="6341841">
                <a:moveTo>
                  <a:pt x="6341841" y="4748453"/>
                </a:moveTo>
                <a:lnTo>
                  <a:pt x="0" y="4748453"/>
                </a:lnTo>
                <a:lnTo>
                  <a:pt x="0" y="0"/>
                </a:lnTo>
                <a:lnTo>
                  <a:pt x="6341841" y="0"/>
                </a:lnTo>
                <a:lnTo>
                  <a:pt x="6341841" y="474845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37374" y="1028700"/>
            <a:ext cx="5196586" cy="5203090"/>
          </a:xfrm>
          <a:custGeom>
            <a:avLst/>
            <a:gdLst/>
            <a:ahLst/>
            <a:cxnLst/>
            <a:rect r="r" b="b" t="t" l="l"/>
            <a:pathLst>
              <a:path h="5203090" w="5196586">
                <a:moveTo>
                  <a:pt x="0" y="0"/>
                </a:moveTo>
                <a:lnTo>
                  <a:pt x="5196586" y="0"/>
                </a:lnTo>
                <a:lnTo>
                  <a:pt x="5196586" y="5203090"/>
                </a:lnTo>
                <a:lnTo>
                  <a:pt x="0" y="52030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8932292" y="1278824"/>
            <a:ext cx="7643063" cy="2351421"/>
          </a:xfrm>
          <a:prstGeom prst="rect">
            <a:avLst/>
          </a:prstGeom>
        </p:spPr>
        <p:txBody>
          <a:bodyPr anchor="t" rtlCol="false" tIns="0" lIns="0" bIns="0" rIns="0">
            <a:spAutoFit/>
          </a:bodyPr>
          <a:lstStyle/>
          <a:p>
            <a:pPr algn="r">
              <a:lnSpc>
                <a:spcPts val="5871"/>
              </a:lnSpc>
            </a:pPr>
            <a:r>
              <a:rPr lang="en-US" b="true" sz="4697">
                <a:solidFill>
                  <a:srgbClr val="503330"/>
                </a:solidFill>
                <a:latin typeface="Agrandir Narrow Ultra-Bold"/>
                <a:ea typeface="Agrandir Narrow Ultra-Bold"/>
                <a:cs typeface="Agrandir Narrow Ultra-Bold"/>
                <a:sym typeface="Agrandir Narrow Ultra-Bold"/>
              </a:rPr>
              <a:t>PARTISIPASI POLITIK SEBAGAI BAGIAN DARI PROSES DEMOKRASI</a:t>
            </a:r>
          </a:p>
        </p:txBody>
      </p:sp>
      <p:sp>
        <p:nvSpPr>
          <p:cNvPr name="TextBox 8" id="8"/>
          <p:cNvSpPr txBox="true"/>
          <p:nvPr/>
        </p:nvSpPr>
        <p:spPr>
          <a:xfrm rot="0">
            <a:off x="7892644" y="4637489"/>
            <a:ext cx="8765180" cy="3141109"/>
          </a:xfrm>
          <a:prstGeom prst="rect">
            <a:avLst/>
          </a:prstGeom>
        </p:spPr>
        <p:txBody>
          <a:bodyPr anchor="t" rtlCol="false" tIns="0" lIns="0" bIns="0" rIns="0">
            <a:spAutoFit/>
          </a:bodyPr>
          <a:lstStyle/>
          <a:p>
            <a:pPr algn="just">
              <a:lnSpc>
                <a:spcPts val="3128"/>
              </a:lnSpc>
            </a:pPr>
            <a:r>
              <a:rPr lang="en-US" sz="2234" b="true">
                <a:solidFill>
                  <a:srgbClr val="000000"/>
                </a:solidFill>
                <a:latin typeface="Inter Medium"/>
                <a:ea typeface="Inter Medium"/>
                <a:cs typeface="Inter Medium"/>
                <a:sym typeface="Inter Medium"/>
              </a:rPr>
              <a:t>Warga negara memiliki hak untuk memilih dalam pemilihan umum, baik pemilihan presiden, anggota legislatif, maupun pemilihan kepala daerah. Partisipasi dalam pemilihan umum adalah bentuk keterlibatan langsung dalam menentukan kepemimpinan dan arah kebijakan negara. Selain memilih, warga negara juga dapat bergabung dengan partai politik, berpartisipasi dalam kampanye, dan berperan dalam proses pembuatan kebijakan.</a:t>
            </a:r>
          </a:p>
        </p:txBody>
      </p:sp>
      <p:sp>
        <p:nvSpPr>
          <p:cNvPr name="Freeform 9" id="9"/>
          <p:cNvSpPr/>
          <p:nvPr/>
        </p:nvSpPr>
        <p:spPr>
          <a:xfrm flipH="true" flipV="false" rot="0">
            <a:off x="3907161" y="7035988"/>
            <a:ext cx="1083038" cy="1083038"/>
          </a:xfrm>
          <a:custGeom>
            <a:avLst/>
            <a:gdLst/>
            <a:ahLst/>
            <a:cxnLst/>
            <a:rect r="r" b="b" t="t" l="l"/>
            <a:pathLst>
              <a:path h="1083038" w="1083038">
                <a:moveTo>
                  <a:pt x="1083038" y="0"/>
                </a:moveTo>
                <a:lnTo>
                  <a:pt x="0" y="0"/>
                </a:lnTo>
                <a:lnTo>
                  <a:pt x="0" y="1083038"/>
                </a:lnTo>
                <a:lnTo>
                  <a:pt x="1083038" y="1083038"/>
                </a:lnTo>
                <a:lnTo>
                  <a:pt x="1083038"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true" flipV="false" rot="0">
            <a:off x="5152124" y="7228425"/>
            <a:ext cx="737904" cy="737904"/>
          </a:xfrm>
          <a:custGeom>
            <a:avLst/>
            <a:gdLst/>
            <a:ahLst/>
            <a:cxnLst/>
            <a:rect r="r" b="b" t="t" l="l"/>
            <a:pathLst>
              <a:path h="737904" w="737904">
                <a:moveTo>
                  <a:pt x="737904" y="0"/>
                </a:moveTo>
                <a:lnTo>
                  <a:pt x="0" y="0"/>
                </a:lnTo>
                <a:lnTo>
                  <a:pt x="0" y="737903"/>
                </a:lnTo>
                <a:lnTo>
                  <a:pt x="737904" y="737903"/>
                </a:lnTo>
                <a:lnTo>
                  <a:pt x="737904"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7279143" y="3779974"/>
            <a:ext cx="10226243" cy="4938334"/>
            <a:chOff x="0" y="0"/>
            <a:chExt cx="2354649" cy="1137078"/>
          </a:xfrm>
        </p:grpSpPr>
        <p:sp>
          <p:nvSpPr>
            <p:cNvPr name="Freeform 3" id="3"/>
            <p:cNvSpPr/>
            <p:nvPr/>
          </p:nvSpPr>
          <p:spPr>
            <a:xfrm flipH="false" flipV="false" rot="0">
              <a:off x="0" y="0"/>
              <a:ext cx="2354649" cy="1137078"/>
            </a:xfrm>
            <a:custGeom>
              <a:avLst/>
              <a:gdLst/>
              <a:ahLst/>
              <a:cxnLst/>
              <a:rect r="r" b="b" t="t" l="l"/>
              <a:pathLst>
                <a:path h="1137078" w="2354649">
                  <a:moveTo>
                    <a:pt x="37853" y="0"/>
                  </a:moveTo>
                  <a:lnTo>
                    <a:pt x="2316796" y="0"/>
                  </a:lnTo>
                  <a:cubicBezTo>
                    <a:pt x="2326835" y="0"/>
                    <a:pt x="2336463" y="3988"/>
                    <a:pt x="2343562" y="11087"/>
                  </a:cubicBezTo>
                  <a:cubicBezTo>
                    <a:pt x="2350661" y="18186"/>
                    <a:pt x="2354649" y="27814"/>
                    <a:pt x="2354649" y="37853"/>
                  </a:cubicBezTo>
                  <a:lnTo>
                    <a:pt x="2354649" y="1099225"/>
                  </a:lnTo>
                  <a:cubicBezTo>
                    <a:pt x="2354649" y="1120131"/>
                    <a:pt x="2337701" y="1137078"/>
                    <a:pt x="2316796" y="1137078"/>
                  </a:cubicBezTo>
                  <a:lnTo>
                    <a:pt x="37853" y="1137078"/>
                  </a:lnTo>
                  <a:cubicBezTo>
                    <a:pt x="27814" y="1137078"/>
                    <a:pt x="18186" y="1133090"/>
                    <a:pt x="11087" y="1125992"/>
                  </a:cubicBezTo>
                  <a:cubicBezTo>
                    <a:pt x="3988" y="1118893"/>
                    <a:pt x="0" y="1109265"/>
                    <a:pt x="0" y="1099225"/>
                  </a:cubicBezTo>
                  <a:lnTo>
                    <a:pt x="0" y="37853"/>
                  </a:lnTo>
                  <a:cubicBezTo>
                    <a:pt x="0" y="16947"/>
                    <a:pt x="16947" y="0"/>
                    <a:pt x="37853" y="0"/>
                  </a:cubicBezTo>
                  <a:close/>
                </a:path>
              </a:pathLst>
            </a:custGeom>
            <a:solidFill>
              <a:srgbClr val="D87355"/>
            </a:solidFill>
          </p:spPr>
        </p:sp>
        <p:sp>
          <p:nvSpPr>
            <p:cNvPr name="TextBox 4" id="4"/>
            <p:cNvSpPr txBox="true"/>
            <p:nvPr/>
          </p:nvSpPr>
          <p:spPr>
            <a:xfrm>
              <a:off x="0" y="-38100"/>
              <a:ext cx="2354649" cy="117517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true" rot="290207">
            <a:off x="-482789" y="6297709"/>
            <a:ext cx="6341841" cy="4748454"/>
          </a:xfrm>
          <a:custGeom>
            <a:avLst/>
            <a:gdLst/>
            <a:ahLst/>
            <a:cxnLst/>
            <a:rect r="r" b="b" t="t" l="l"/>
            <a:pathLst>
              <a:path h="4748454" w="6341841">
                <a:moveTo>
                  <a:pt x="6341841" y="4748453"/>
                </a:moveTo>
                <a:lnTo>
                  <a:pt x="0" y="4748453"/>
                </a:lnTo>
                <a:lnTo>
                  <a:pt x="0" y="0"/>
                </a:lnTo>
                <a:lnTo>
                  <a:pt x="6341841" y="0"/>
                </a:lnTo>
                <a:lnTo>
                  <a:pt x="6341841" y="474845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37374" y="1028700"/>
            <a:ext cx="5196586" cy="5203090"/>
          </a:xfrm>
          <a:custGeom>
            <a:avLst/>
            <a:gdLst/>
            <a:ahLst/>
            <a:cxnLst/>
            <a:rect r="r" b="b" t="t" l="l"/>
            <a:pathLst>
              <a:path h="5203090" w="5196586">
                <a:moveTo>
                  <a:pt x="0" y="0"/>
                </a:moveTo>
                <a:lnTo>
                  <a:pt x="5196586" y="0"/>
                </a:lnTo>
                <a:lnTo>
                  <a:pt x="5196586" y="5203090"/>
                </a:lnTo>
                <a:lnTo>
                  <a:pt x="0" y="52030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8932292" y="2047955"/>
            <a:ext cx="7643063" cy="2351421"/>
          </a:xfrm>
          <a:prstGeom prst="rect">
            <a:avLst/>
          </a:prstGeom>
        </p:spPr>
        <p:txBody>
          <a:bodyPr anchor="t" rtlCol="false" tIns="0" lIns="0" bIns="0" rIns="0">
            <a:spAutoFit/>
          </a:bodyPr>
          <a:lstStyle/>
          <a:p>
            <a:pPr algn="r">
              <a:lnSpc>
                <a:spcPts val="5871"/>
              </a:lnSpc>
            </a:pPr>
            <a:r>
              <a:rPr lang="en-US" b="true" sz="4697">
                <a:solidFill>
                  <a:srgbClr val="503330"/>
                </a:solidFill>
                <a:latin typeface="Agrandir Narrow Ultra-Bold"/>
                <a:ea typeface="Agrandir Narrow Ultra-Bold"/>
                <a:cs typeface="Agrandir Narrow Ultra-Bold"/>
                <a:sym typeface="Agrandir Narrow Ultra-Bold"/>
              </a:rPr>
              <a:t>PENGAWASAN DAN AKUNTABILITAS</a:t>
            </a:r>
          </a:p>
          <a:p>
            <a:pPr algn="r">
              <a:lnSpc>
                <a:spcPts val="5871"/>
              </a:lnSpc>
            </a:pPr>
          </a:p>
        </p:txBody>
      </p:sp>
      <p:sp>
        <p:nvSpPr>
          <p:cNvPr name="TextBox 8" id="8"/>
          <p:cNvSpPr txBox="true"/>
          <p:nvPr/>
        </p:nvSpPr>
        <p:spPr>
          <a:xfrm rot="0">
            <a:off x="7597906" y="3977604"/>
            <a:ext cx="9588718" cy="4826914"/>
          </a:xfrm>
          <a:prstGeom prst="rect">
            <a:avLst/>
          </a:prstGeom>
        </p:spPr>
        <p:txBody>
          <a:bodyPr anchor="t" rtlCol="false" tIns="0" lIns="0" bIns="0" rIns="0">
            <a:spAutoFit/>
          </a:bodyPr>
          <a:lstStyle/>
          <a:p>
            <a:pPr algn="just">
              <a:lnSpc>
                <a:spcPts val="3202"/>
              </a:lnSpc>
            </a:pPr>
            <a:r>
              <a:rPr lang="en-US" sz="2287" b="true">
                <a:solidFill>
                  <a:srgbClr val="000000"/>
                </a:solidFill>
                <a:latin typeface="Inter Medium"/>
                <a:ea typeface="Inter Medium"/>
                <a:cs typeface="Inter Medium"/>
                <a:sym typeface="Inter Medium"/>
              </a:rPr>
              <a:t>Warga negara dapat memantau kinerja pemerintah dan lembaga-lembaga publik melalui media, organisasi masyarakat sipil, atau forum-forum publik. Ini membantu memastikan bahwa pemerintah menjalankan tugasnya dengan transparan dan akuntabel. Warga negara dapat melaporkan dugaan penyalahgunaan kekuasaan, korupsi, atau pelanggaran hukum kepada lembaga yang berwenang. Ini berfungsi sebagai mekanisme pengawasan dan penegakan hukum. Warga negara berhak dan harus memberikan kritik, saran, dan masukan secara konstruktif mengenai kebijakan pemerintah. Ini membantu pemerintah untuk memperbaiki kebijakan yang mungkin tidak efektif atau tidak adil.</a:t>
            </a:r>
          </a:p>
          <a:p>
            <a:pPr algn="just">
              <a:lnSpc>
                <a:spcPts val="3202"/>
              </a:lnSpc>
            </a:pPr>
          </a:p>
        </p:txBody>
      </p:sp>
      <p:sp>
        <p:nvSpPr>
          <p:cNvPr name="Freeform 9" id="9"/>
          <p:cNvSpPr/>
          <p:nvPr/>
        </p:nvSpPr>
        <p:spPr>
          <a:xfrm flipH="true" flipV="false" rot="0">
            <a:off x="3907161" y="7035988"/>
            <a:ext cx="1083038" cy="1083038"/>
          </a:xfrm>
          <a:custGeom>
            <a:avLst/>
            <a:gdLst/>
            <a:ahLst/>
            <a:cxnLst/>
            <a:rect r="r" b="b" t="t" l="l"/>
            <a:pathLst>
              <a:path h="1083038" w="1083038">
                <a:moveTo>
                  <a:pt x="1083038" y="0"/>
                </a:moveTo>
                <a:lnTo>
                  <a:pt x="0" y="0"/>
                </a:lnTo>
                <a:lnTo>
                  <a:pt x="0" y="1083038"/>
                </a:lnTo>
                <a:lnTo>
                  <a:pt x="1083038" y="1083038"/>
                </a:lnTo>
                <a:lnTo>
                  <a:pt x="1083038"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true" flipV="false" rot="0">
            <a:off x="5152124" y="7228425"/>
            <a:ext cx="737904" cy="737904"/>
          </a:xfrm>
          <a:custGeom>
            <a:avLst/>
            <a:gdLst/>
            <a:ahLst/>
            <a:cxnLst/>
            <a:rect r="r" b="b" t="t" l="l"/>
            <a:pathLst>
              <a:path h="737904" w="737904">
                <a:moveTo>
                  <a:pt x="737904" y="0"/>
                </a:moveTo>
                <a:lnTo>
                  <a:pt x="0" y="0"/>
                </a:lnTo>
                <a:lnTo>
                  <a:pt x="0" y="737903"/>
                </a:lnTo>
                <a:lnTo>
                  <a:pt x="737904" y="737903"/>
                </a:lnTo>
                <a:lnTo>
                  <a:pt x="737904"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7279143" y="3779974"/>
            <a:ext cx="10226243" cy="4938334"/>
            <a:chOff x="0" y="0"/>
            <a:chExt cx="2354649" cy="1137078"/>
          </a:xfrm>
        </p:grpSpPr>
        <p:sp>
          <p:nvSpPr>
            <p:cNvPr name="Freeform 3" id="3"/>
            <p:cNvSpPr/>
            <p:nvPr/>
          </p:nvSpPr>
          <p:spPr>
            <a:xfrm flipH="false" flipV="false" rot="0">
              <a:off x="0" y="0"/>
              <a:ext cx="2354649" cy="1137078"/>
            </a:xfrm>
            <a:custGeom>
              <a:avLst/>
              <a:gdLst/>
              <a:ahLst/>
              <a:cxnLst/>
              <a:rect r="r" b="b" t="t" l="l"/>
              <a:pathLst>
                <a:path h="1137078" w="2354649">
                  <a:moveTo>
                    <a:pt x="37853" y="0"/>
                  </a:moveTo>
                  <a:lnTo>
                    <a:pt x="2316796" y="0"/>
                  </a:lnTo>
                  <a:cubicBezTo>
                    <a:pt x="2326835" y="0"/>
                    <a:pt x="2336463" y="3988"/>
                    <a:pt x="2343562" y="11087"/>
                  </a:cubicBezTo>
                  <a:cubicBezTo>
                    <a:pt x="2350661" y="18186"/>
                    <a:pt x="2354649" y="27814"/>
                    <a:pt x="2354649" y="37853"/>
                  </a:cubicBezTo>
                  <a:lnTo>
                    <a:pt x="2354649" y="1099225"/>
                  </a:lnTo>
                  <a:cubicBezTo>
                    <a:pt x="2354649" y="1120131"/>
                    <a:pt x="2337701" y="1137078"/>
                    <a:pt x="2316796" y="1137078"/>
                  </a:cubicBezTo>
                  <a:lnTo>
                    <a:pt x="37853" y="1137078"/>
                  </a:lnTo>
                  <a:cubicBezTo>
                    <a:pt x="27814" y="1137078"/>
                    <a:pt x="18186" y="1133090"/>
                    <a:pt x="11087" y="1125992"/>
                  </a:cubicBezTo>
                  <a:cubicBezTo>
                    <a:pt x="3988" y="1118893"/>
                    <a:pt x="0" y="1109265"/>
                    <a:pt x="0" y="1099225"/>
                  </a:cubicBezTo>
                  <a:lnTo>
                    <a:pt x="0" y="37853"/>
                  </a:lnTo>
                  <a:cubicBezTo>
                    <a:pt x="0" y="16947"/>
                    <a:pt x="16947" y="0"/>
                    <a:pt x="37853" y="0"/>
                  </a:cubicBezTo>
                  <a:close/>
                </a:path>
              </a:pathLst>
            </a:custGeom>
            <a:solidFill>
              <a:srgbClr val="D87355"/>
            </a:solidFill>
          </p:spPr>
        </p:sp>
        <p:sp>
          <p:nvSpPr>
            <p:cNvPr name="TextBox 4" id="4"/>
            <p:cNvSpPr txBox="true"/>
            <p:nvPr/>
          </p:nvSpPr>
          <p:spPr>
            <a:xfrm>
              <a:off x="0" y="-38100"/>
              <a:ext cx="2354649" cy="117517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true" rot="290207">
            <a:off x="-482789" y="6297709"/>
            <a:ext cx="6341841" cy="4748454"/>
          </a:xfrm>
          <a:custGeom>
            <a:avLst/>
            <a:gdLst/>
            <a:ahLst/>
            <a:cxnLst/>
            <a:rect r="r" b="b" t="t" l="l"/>
            <a:pathLst>
              <a:path h="4748454" w="6341841">
                <a:moveTo>
                  <a:pt x="6341841" y="4748453"/>
                </a:moveTo>
                <a:lnTo>
                  <a:pt x="0" y="4748453"/>
                </a:lnTo>
                <a:lnTo>
                  <a:pt x="0" y="0"/>
                </a:lnTo>
                <a:lnTo>
                  <a:pt x="6341841" y="0"/>
                </a:lnTo>
                <a:lnTo>
                  <a:pt x="6341841" y="474845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37374" y="1028700"/>
            <a:ext cx="5196586" cy="5203090"/>
          </a:xfrm>
          <a:custGeom>
            <a:avLst/>
            <a:gdLst/>
            <a:ahLst/>
            <a:cxnLst/>
            <a:rect r="r" b="b" t="t" l="l"/>
            <a:pathLst>
              <a:path h="5203090" w="5196586">
                <a:moveTo>
                  <a:pt x="0" y="0"/>
                </a:moveTo>
                <a:lnTo>
                  <a:pt x="5196586" y="0"/>
                </a:lnTo>
                <a:lnTo>
                  <a:pt x="5196586" y="5203090"/>
                </a:lnTo>
                <a:lnTo>
                  <a:pt x="0" y="52030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9144000" y="1278824"/>
            <a:ext cx="7643063" cy="2351421"/>
          </a:xfrm>
          <a:prstGeom prst="rect">
            <a:avLst/>
          </a:prstGeom>
        </p:spPr>
        <p:txBody>
          <a:bodyPr anchor="t" rtlCol="false" tIns="0" lIns="0" bIns="0" rIns="0">
            <a:spAutoFit/>
          </a:bodyPr>
          <a:lstStyle/>
          <a:p>
            <a:pPr algn="r">
              <a:lnSpc>
                <a:spcPts val="5871"/>
              </a:lnSpc>
            </a:pPr>
            <a:r>
              <a:rPr lang="en-US" b="true" sz="4697">
                <a:solidFill>
                  <a:srgbClr val="503330"/>
                </a:solidFill>
                <a:latin typeface="Agrandir Narrow Ultra-Bold"/>
                <a:ea typeface="Agrandir Narrow Ultra-Bold"/>
                <a:cs typeface="Agrandir Narrow Ultra-Bold"/>
                <a:sym typeface="Agrandir Narrow Ultra-Bold"/>
              </a:rPr>
              <a:t>KETERLIBATAN DALAM PROGRAM SOSIAL DAN PEMBANGUNAN</a:t>
            </a:r>
          </a:p>
        </p:txBody>
      </p:sp>
      <p:sp>
        <p:nvSpPr>
          <p:cNvPr name="TextBox 8" id="8"/>
          <p:cNvSpPr txBox="true"/>
          <p:nvPr/>
        </p:nvSpPr>
        <p:spPr>
          <a:xfrm rot="0">
            <a:off x="7597906" y="3977604"/>
            <a:ext cx="9588718" cy="4826914"/>
          </a:xfrm>
          <a:prstGeom prst="rect">
            <a:avLst/>
          </a:prstGeom>
        </p:spPr>
        <p:txBody>
          <a:bodyPr anchor="t" rtlCol="false" tIns="0" lIns="0" bIns="0" rIns="0">
            <a:spAutoFit/>
          </a:bodyPr>
          <a:lstStyle/>
          <a:p>
            <a:pPr algn="just">
              <a:lnSpc>
                <a:spcPts val="3202"/>
              </a:lnSpc>
            </a:pPr>
            <a:r>
              <a:rPr lang="en-US" sz="2287" b="true">
                <a:solidFill>
                  <a:srgbClr val="000000"/>
                </a:solidFill>
                <a:latin typeface="Inter Medium"/>
                <a:ea typeface="Inter Medium"/>
                <a:cs typeface="Inter Medium"/>
                <a:sym typeface="Inter Medium"/>
              </a:rPr>
              <a:t>Warga negara perlu mendukung kebijakan pemerintah yang ditujukan untuk meningkatkan kesejahteraan masyarakat. Dukungan ini termasuk mengikuti program-program pemerintah, memahami tujuan dari kebijakan, dan ikut serta dalam implementasinya. Warga negara dapat berpartisipasi dalam program-program pemerintah, seperti program kesehatan, pendidikan, dan pembangunan infrastruktur. Partisipasi ini memastikan bahwa program berjalan efektif dan tepat sasaran. Keterlibatan dalam kegiatan sosial dan komunitas, seperti gotong royong, kerja bakti, atau inisiatif lokal, membantu memperkuat solidaritas sosial dan meningkatkan kualitas hidup.</a:t>
            </a:r>
          </a:p>
          <a:p>
            <a:pPr algn="just">
              <a:lnSpc>
                <a:spcPts val="3202"/>
              </a:lnSpc>
            </a:pPr>
          </a:p>
        </p:txBody>
      </p:sp>
      <p:sp>
        <p:nvSpPr>
          <p:cNvPr name="Freeform 9" id="9"/>
          <p:cNvSpPr/>
          <p:nvPr/>
        </p:nvSpPr>
        <p:spPr>
          <a:xfrm flipH="true" flipV="false" rot="0">
            <a:off x="3907161" y="7035988"/>
            <a:ext cx="1083038" cy="1083038"/>
          </a:xfrm>
          <a:custGeom>
            <a:avLst/>
            <a:gdLst/>
            <a:ahLst/>
            <a:cxnLst/>
            <a:rect r="r" b="b" t="t" l="l"/>
            <a:pathLst>
              <a:path h="1083038" w="1083038">
                <a:moveTo>
                  <a:pt x="1083038" y="0"/>
                </a:moveTo>
                <a:lnTo>
                  <a:pt x="0" y="0"/>
                </a:lnTo>
                <a:lnTo>
                  <a:pt x="0" y="1083038"/>
                </a:lnTo>
                <a:lnTo>
                  <a:pt x="1083038" y="1083038"/>
                </a:lnTo>
                <a:lnTo>
                  <a:pt x="1083038"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true" flipV="false" rot="0">
            <a:off x="5152124" y="7228425"/>
            <a:ext cx="737904" cy="737904"/>
          </a:xfrm>
          <a:custGeom>
            <a:avLst/>
            <a:gdLst/>
            <a:ahLst/>
            <a:cxnLst/>
            <a:rect r="r" b="b" t="t" l="l"/>
            <a:pathLst>
              <a:path h="737904" w="737904">
                <a:moveTo>
                  <a:pt x="737904" y="0"/>
                </a:moveTo>
                <a:lnTo>
                  <a:pt x="0" y="0"/>
                </a:lnTo>
                <a:lnTo>
                  <a:pt x="0" y="737903"/>
                </a:lnTo>
                <a:lnTo>
                  <a:pt x="737904" y="737903"/>
                </a:lnTo>
                <a:lnTo>
                  <a:pt x="737904"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7279143" y="3779974"/>
            <a:ext cx="10226243" cy="4938334"/>
            <a:chOff x="0" y="0"/>
            <a:chExt cx="2354649" cy="1137078"/>
          </a:xfrm>
        </p:grpSpPr>
        <p:sp>
          <p:nvSpPr>
            <p:cNvPr name="Freeform 3" id="3"/>
            <p:cNvSpPr/>
            <p:nvPr/>
          </p:nvSpPr>
          <p:spPr>
            <a:xfrm flipH="false" flipV="false" rot="0">
              <a:off x="0" y="0"/>
              <a:ext cx="2354649" cy="1137078"/>
            </a:xfrm>
            <a:custGeom>
              <a:avLst/>
              <a:gdLst/>
              <a:ahLst/>
              <a:cxnLst/>
              <a:rect r="r" b="b" t="t" l="l"/>
              <a:pathLst>
                <a:path h="1137078" w="2354649">
                  <a:moveTo>
                    <a:pt x="37853" y="0"/>
                  </a:moveTo>
                  <a:lnTo>
                    <a:pt x="2316796" y="0"/>
                  </a:lnTo>
                  <a:cubicBezTo>
                    <a:pt x="2326835" y="0"/>
                    <a:pt x="2336463" y="3988"/>
                    <a:pt x="2343562" y="11087"/>
                  </a:cubicBezTo>
                  <a:cubicBezTo>
                    <a:pt x="2350661" y="18186"/>
                    <a:pt x="2354649" y="27814"/>
                    <a:pt x="2354649" y="37853"/>
                  </a:cubicBezTo>
                  <a:lnTo>
                    <a:pt x="2354649" y="1099225"/>
                  </a:lnTo>
                  <a:cubicBezTo>
                    <a:pt x="2354649" y="1120131"/>
                    <a:pt x="2337701" y="1137078"/>
                    <a:pt x="2316796" y="1137078"/>
                  </a:cubicBezTo>
                  <a:lnTo>
                    <a:pt x="37853" y="1137078"/>
                  </a:lnTo>
                  <a:cubicBezTo>
                    <a:pt x="27814" y="1137078"/>
                    <a:pt x="18186" y="1133090"/>
                    <a:pt x="11087" y="1125992"/>
                  </a:cubicBezTo>
                  <a:cubicBezTo>
                    <a:pt x="3988" y="1118893"/>
                    <a:pt x="0" y="1109265"/>
                    <a:pt x="0" y="1099225"/>
                  </a:cubicBezTo>
                  <a:lnTo>
                    <a:pt x="0" y="37853"/>
                  </a:lnTo>
                  <a:cubicBezTo>
                    <a:pt x="0" y="16947"/>
                    <a:pt x="16947" y="0"/>
                    <a:pt x="37853" y="0"/>
                  </a:cubicBezTo>
                  <a:close/>
                </a:path>
              </a:pathLst>
            </a:custGeom>
            <a:solidFill>
              <a:srgbClr val="D87355"/>
            </a:solidFill>
          </p:spPr>
        </p:sp>
        <p:sp>
          <p:nvSpPr>
            <p:cNvPr name="TextBox 4" id="4"/>
            <p:cNvSpPr txBox="true"/>
            <p:nvPr/>
          </p:nvSpPr>
          <p:spPr>
            <a:xfrm>
              <a:off x="0" y="-38100"/>
              <a:ext cx="2354649" cy="117517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true" rot="290207">
            <a:off x="-482789" y="6297709"/>
            <a:ext cx="6341841" cy="4748454"/>
          </a:xfrm>
          <a:custGeom>
            <a:avLst/>
            <a:gdLst/>
            <a:ahLst/>
            <a:cxnLst/>
            <a:rect r="r" b="b" t="t" l="l"/>
            <a:pathLst>
              <a:path h="4748454" w="6341841">
                <a:moveTo>
                  <a:pt x="6341841" y="4748453"/>
                </a:moveTo>
                <a:lnTo>
                  <a:pt x="0" y="4748453"/>
                </a:lnTo>
                <a:lnTo>
                  <a:pt x="0" y="0"/>
                </a:lnTo>
                <a:lnTo>
                  <a:pt x="6341841" y="0"/>
                </a:lnTo>
                <a:lnTo>
                  <a:pt x="6341841" y="474845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37374" y="1028700"/>
            <a:ext cx="5196586" cy="5203090"/>
          </a:xfrm>
          <a:custGeom>
            <a:avLst/>
            <a:gdLst/>
            <a:ahLst/>
            <a:cxnLst/>
            <a:rect r="r" b="b" t="t" l="l"/>
            <a:pathLst>
              <a:path h="5203090" w="5196586">
                <a:moveTo>
                  <a:pt x="0" y="0"/>
                </a:moveTo>
                <a:lnTo>
                  <a:pt x="5196586" y="0"/>
                </a:lnTo>
                <a:lnTo>
                  <a:pt x="5196586" y="5203090"/>
                </a:lnTo>
                <a:lnTo>
                  <a:pt x="0" y="52030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9144000" y="1278824"/>
            <a:ext cx="7643063" cy="2351421"/>
          </a:xfrm>
          <a:prstGeom prst="rect">
            <a:avLst/>
          </a:prstGeom>
        </p:spPr>
        <p:txBody>
          <a:bodyPr anchor="t" rtlCol="false" tIns="0" lIns="0" bIns="0" rIns="0">
            <a:spAutoFit/>
          </a:bodyPr>
          <a:lstStyle/>
          <a:p>
            <a:pPr algn="r">
              <a:lnSpc>
                <a:spcPts val="5871"/>
              </a:lnSpc>
            </a:pPr>
            <a:r>
              <a:rPr lang="en-US" b="true" sz="4697">
                <a:solidFill>
                  <a:srgbClr val="503330"/>
                </a:solidFill>
                <a:latin typeface="Agrandir Narrow Ultra-Bold"/>
                <a:ea typeface="Agrandir Narrow Ultra-Bold"/>
                <a:cs typeface="Agrandir Narrow Ultra-Bold"/>
                <a:sym typeface="Agrandir Narrow Ultra-Bold"/>
              </a:rPr>
              <a:t>PENDIDIKAN DAN PENYULUHAN</a:t>
            </a:r>
          </a:p>
          <a:p>
            <a:pPr algn="r">
              <a:lnSpc>
                <a:spcPts val="5871"/>
              </a:lnSpc>
            </a:pPr>
          </a:p>
        </p:txBody>
      </p:sp>
      <p:sp>
        <p:nvSpPr>
          <p:cNvPr name="TextBox 8" id="8"/>
          <p:cNvSpPr txBox="true"/>
          <p:nvPr/>
        </p:nvSpPr>
        <p:spPr>
          <a:xfrm rot="0">
            <a:off x="7597906" y="3977604"/>
            <a:ext cx="9588718" cy="3214448"/>
          </a:xfrm>
          <a:prstGeom prst="rect">
            <a:avLst/>
          </a:prstGeom>
        </p:spPr>
        <p:txBody>
          <a:bodyPr anchor="t" rtlCol="false" tIns="0" lIns="0" bIns="0" rIns="0">
            <a:spAutoFit/>
          </a:bodyPr>
          <a:lstStyle/>
          <a:p>
            <a:pPr algn="just">
              <a:lnSpc>
                <a:spcPts val="3202"/>
              </a:lnSpc>
            </a:pPr>
            <a:r>
              <a:rPr lang="en-US" sz="2287" b="true">
                <a:solidFill>
                  <a:srgbClr val="000000"/>
                </a:solidFill>
                <a:latin typeface="Inter Medium"/>
                <a:ea typeface="Inter Medium"/>
                <a:cs typeface="Inter Medium"/>
                <a:sym typeface="Inter Medium"/>
              </a:rPr>
              <a:t>Warga negara berperan dalam menyebarluaskan pengetahuan dan pendidikan politik kepada masyarakat. Ini termasuk memahami hak dan kewajiban sebagai warga negara serta cara berpartisipasi dalam sistem pemerintahan. Melalui berbagai forum dan organisasi, warga negara dapat memberikan penyuluhan tentang pentingnya partisipasi aktif dalam pemerintahan dan cara melaksanakan hak-hak mereka.</a:t>
            </a:r>
          </a:p>
          <a:p>
            <a:pPr algn="just">
              <a:lnSpc>
                <a:spcPts val="3202"/>
              </a:lnSpc>
            </a:pPr>
          </a:p>
        </p:txBody>
      </p:sp>
      <p:sp>
        <p:nvSpPr>
          <p:cNvPr name="Freeform 9" id="9"/>
          <p:cNvSpPr/>
          <p:nvPr/>
        </p:nvSpPr>
        <p:spPr>
          <a:xfrm flipH="true" flipV="false" rot="0">
            <a:off x="3907161" y="7035988"/>
            <a:ext cx="1083038" cy="1083038"/>
          </a:xfrm>
          <a:custGeom>
            <a:avLst/>
            <a:gdLst/>
            <a:ahLst/>
            <a:cxnLst/>
            <a:rect r="r" b="b" t="t" l="l"/>
            <a:pathLst>
              <a:path h="1083038" w="1083038">
                <a:moveTo>
                  <a:pt x="1083038" y="0"/>
                </a:moveTo>
                <a:lnTo>
                  <a:pt x="0" y="0"/>
                </a:lnTo>
                <a:lnTo>
                  <a:pt x="0" y="1083038"/>
                </a:lnTo>
                <a:lnTo>
                  <a:pt x="1083038" y="1083038"/>
                </a:lnTo>
                <a:lnTo>
                  <a:pt x="1083038"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true" flipV="false" rot="0">
            <a:off x="5152124" y="7228425"/>
            <a:ext cx="737904" cy="737904"/>
          </a:xfrm>
          <a:custGeom>
            <a:avLst/>
            <a:gdLst/>
            <a:ahLst/>
            <a:cxnLst/>
            <a:rect r="r" b="b" t="t" l="l"/>
            <a:pathLst>
              <a:path h="737904" w="737904">
                <a:moveTo>
                  <a:pt x="737904" y="0"/>
                </a:moveTo>
                <a:lnTo>
                  <a:pt x="0" y="0"/>
                </a:lnTo>
                <a:lnTo>
                  <a:pt x="0" y="737903"/>
                </a:lnTo>
                <a:lnTo>
                  <a:pt x="737904" y="737903"/>
                </a:lnTo>
                <a:lnTo>
                  <a:pt x="737904"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grpSp>
        <p:nvGrpSpPr>
          <p:cNvPr name="Group 2" id="2"/>
          <p:cNvGrpSpPr/>
          <p:nvPr/>
        </p:nvGrpSpPr>
        <p:grpSpPr>
          <a:xfrm rot="0">
            <a:off x="7279143" y="3779974"/>
            <a:ext cx="10226243" cy="4938334"/>
            <a:chOff x="0" y="0"/>
            <a:chExt cx="2354649" cy="1137078"/>
          </a:xfrm>
        </p:grpSpPr>
        <p:sp>
          <p:nvSpPr>
            <p:cNvPr name="Freeform 3" id="3"/>
            <p:cNvSpPr/>
            <p:nvPr/>
          </p:nvSpPr>
          <p:spPr>
            <a:xfrm flipH="false" flipV="false" rot="0">
              <a:off x="0" y="0"/>
              <a:ext cx="2354649" cy="1137078"/>
            </a:xfrm>
            <a:custGeom>
              <a:avLst/>
              <a:gdLst/>
              <a:ahLst/>
              <a:cxnLst/>
              <a:rect r="r" b="b" t="t" l="l"/>
              <a:pathLst>
                <a:path h="1137078" w="2354649">
                  <a:moveTo>
                    <a:pt x="37853" y="0"/>
                  </a:moveTo>
                  <a:lnTo>
                    <a:pt x="2316796" y="0"/>
                  </a:lnTo>
                  <a:cubicBezTo>
                    <a:pt x="2326835" y="0"/>
                    <a:pt x="2336463" y="3988"/>
                    <a:pt x="2343562" y="11087"/>
                  </a:cubicBezTo>
                  <a:cubicBezTo>
                    <a:pt x="2350661" y="18186"/>
                    <a:pt x="2354649" y="27814"/>
                    <a:pt x="2354649" y="37853"/>
                  </a:cubicBezTo>
                  <a:lnTo>
                    <a:pt x="2354649" y="1099225"/>
                  </a:lnTo>
                  <a:cubicBezTo>
                    <a:pt x="2354649" y="1120131"/>
                    <a:pt x="2337701" y="1137078"/>
                    <a:pt x="2316796" y="1137078"/>
                  </a:cubicBezTo>
                  <a:lnTo>
                    <a:pt x="37853" y="1137078"/>
                  </a:lnTo>
                  <a:cubicBezTo>
                    <a:pt x="27814" y="1137078"/>
                    <a:pt x="18186" y="1133090"/>
                    <a:pt x="11087" y="1125992"/>
                  </a:cubicBezTo>
                  <a:cubicBezTo>
                    <a:pt x="3988" y="1118893"/>
                    <a:pt x="0" y="1109265"/>
                    <a:pt x="0" y="1099225"/>
                  </a:cubicBezTo>
                  <a:lnTo>
                    <a:pt x="0" y="37853"/>
                  </a:lnTo>
                  <a:cubicBezTo>
                    <a:pt x="0" y="16947"/>
                    <a:pt x="16947" y="0"/>
                    <a:pt x="37853" y="0"/>
                  </a:cubicBezTo>
                  <a:close/>
                </a:path>
              </a:pathLst>
            </a:custGeom>
            <a:solidFill>
              <a:srgbClr val="D87355"/>
            </a:solidFill>
          </p:spPr>
        </p:sp>
        <p:sp>
          <p:nvSpPr>
            <p:cNvPr name="TextBox 4" id="4"/>
            <p:cNvSpPr txBox="true"/>
            <p:nvPr/>
          </p:nvSpPr>
          <p:spPr>
            <a:xfrm>
              <a:off x="0" y="-38100"/>
              <a:ext cx="2354649" cy="117517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true" rot="290207">
            <a:off x="-482789" y="6297709"/>
            <a:ext cx="6341841" cy="4748454"/>
          </a:xfrm>
          <a:custGeom>
            <a:avLst/>
            <a:gdLst/>
            <a:ahLst/>
            <a:cxnLst/>
            <a:rect r="r" b="b" t="t" l="l"/>
            <a:pathLst>
              <a:path h="4748454" w="6341841">
                <a:moveTo>
                  <a:pt x="6341841" y="4748453"/>
                </a:moveTo>
                <a:lnTo>
                  <a:pt x="0" y="4748453"/>
                </a:lnTo>
                <a:lnTo>
                  <a:pt x="0" y="0"/>
                </a:lnTo>
                <a:lnTo>
                  <a:pt x="6341841" y="0"/>
                </a:lnTo>
                <a:lnTo>
                  <a:pt x="6341841" y="474845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37374" y="1028700"/>
            <a:ext cx="5196586" cy="5203090"/>
          </a:xfrm>
          <a:custGeom>
            <a:avLst/>
            <a:gdLst/>
            <a:ahLst/>
            <a:cxnLst/>
            <a:rect r="r" b="b" t="t" l="l"/>
            <a:pathLst>
              <a:path h="5203090" w="5196586">
                <a:moveTo>
                  <a:pt x="0" y="0"/>
                </a:moveTo>
                <a:lnTo>
                  <a:pt x="5196586" y="0"/>
                </a:lnTo>
                <a:lnTo>
                  <a:pt x="5196586" y="5203090"/>
                </a:lnTo>
                <a:lnTo>
                  <a:pt x="0" y="52030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9144000" y="1278824"/>
            <a:ext cx="7643063" cy="2351421"/>
          </a:xfrm>
          <a:prstGeom prst="rect">
            <a:avLst/>
          </a:prstGeom>
        </p:spPr>
        <p:txBody>
          <a:bodyPr anchor="t" rtlCol="false" tIns="0" lIns="0" bIns="0" rIns="0">
            <a:spAutoFit/>
          </a:bodyPr>
          <a:lstStyle/>
          <a:p>
            <a:pPr algn="r">
              <a:lnSpc>
                <a:spcPts val="5871"/>
              </a:lnSpc>
            </a:pPr>
            <a:r>
              <a:rPr lang="en-US" b="true" sz="4697">
                <a:solidFill>
                  <a:srgbClr val="503330"/>
                </a:solidFill>
                <a:latin typeface="Agrandir Narrow Ultra-Bold"/>
                <a:ea typeface="Agrandir Narrow Ultra-Bold"/>
                <a:cs typeface="Agrandir Narrow Ultra-Bold"/>
                <a:sym typeface="Agrandir Narrow Ultra-Bold"/>
              </a:rPr>
              <a:t>KEPATUHAN DAN KEWAJIBAN HUKUM</a:t>
            </a:r>
          </a:p>
          <a:p>
            <a:pPr algn="r">
              <a:lnSpc>
                <a:spcPts val="5871"/>
              </a:lnSpc>
            </a:pPr>
          </a:p>
        </p:txBody>
      </p:sp>
      <p:sp>
        <p:nvSpPr>
          <p:cNvPr name="TextBox 8" id="8"/>
          <p:cNvSpPr txBox="true"/>
          <p:nvPr/>
        </p:nvSpPr>
        <p:spPr>
          <a:xfrm rot="0">
            <a:off x="7597906" y="3977604"/>
            <a:ext cx="9588718" cy="2811332"/>
          </a:xfrm>
          <a:prstGeom prst="rect">
            <a:avLst/>
          </a:prstGeom>
        </p:spPr>
        <p:txBody>
          <a:bodyPr anchor="t" rtlCol="false" tIns="0" lIns="0" bIns="0" rIns="0">
            <a:spAutoFit/>
          </a:bodyPr>
          <a:lstStyle/>
          <a:p>
            <a:pPr algn="just">
              <a:lnSpc>
                <a:spcPts val="3202"/>
              </a:lnSpc>
            </a:pPr>
            <a:r>
              <a:rPr lang="en-US" sz="2287" b="true">
                <a:solidFill>
                  <a:srgbClr val="000000"/>
                </a:solidFill>
                <a:latin typeface="Inter Medium"/>
                <a:ea typeface="Inter Medium"/>
                <a:cs typeface="Inter Medium"/>
                <a:sym typeface="Inter Medium"/>
              </a:rPr>
              <a:t>Warga negara memiliki kewajiban untuk mematuhi hukum dan peraturan yang berlaku. Kepatuhan ini penting untuk menjaga ketertiban umum dan mendukung sistem pemerintahan yang adil. Warga negara juga dapat berperan dalam meningkatkan kesadaran hukum di masyarakat, membantu mereka memahami dan mematuhi peraturan yang berlaku.</a:t>
            </a:r>
          </a:p>
          <a:p>
            <a:pPr algn="just">
              <a:lnSpc>
                <a:spcPts val="3202"/>
              </a:lnSpc>
            </a:pPr>
          </a:p>
        </p:txBody>
      </p:sp>
      <p:sp>
        <p:nvSpPr>
          <p:cNvPr name="Freeform 9" id="9"/>
          <p:cNvSpPr/>
          <p:nvPr/>
        </p:nvSpPr>
        <p:spPr>
          <a:xfrm flipH="true" flipV="false" rot="0">
            <a:off x="3907161" y="7035988"/>
            <a:ext cx="1083038" cy="1083038"/>
          </a:xfrm>
          <a:custGeom>
            <a:avLst/>
            <a:gdLst/>
            <a:ahLst/>
            <a:cxnLst/>
            <a:rect r="r" b="b" t="t" l="l"/>
            <a:pathLst>
              <a:path h="1083038" w="1083038">
                <a:moveTo>
                  <a:pt x="1083038" y="0"/>
                </a:moveTo>
                <a:lnTo>
                  <a:pt x="0" y="0"/>
                </a:lnTo>
                <a:lnTo>
                  <a:pt x="0" y="1083038"/>
                </a:lnTo>
                <a:lnTo>
                  <a:pt x="1083038" y="1083038"/>
                </a:lnTo>
                <a:lnTo>
                  <a:pt x="1083038"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true" flipV="false" rot="0">
            <a:off x="5152124" y="7228425"/>
            <a:ext cx="737904" cy="737904"/>
          </a:xfrm>
          <a:custGeom>
            <a:avLst/>
            <a:gdLst/>
            <a:ahLst/>
            <a:cxnLst/>
            <a:rect r="r" b="b" t="t" l="l"/>
            <a:pathLst>
              <a:path h="737904" w="737904">
                <a:moveTo>
                  <a:pt x="737904" y="0"/>
                </a:moveTo>
                <a:lnTo>
                  <a:pt x="0" y="0"/>
                </a:lnTo>
                <a:lnTo>
                  <a:pt x="0" y="737903"/>
                </a:lnTo>
                <a:lnTo>
                  <a:pt x="737904" y="737903"/>
                </a:lnTo>
                <a:lnTo>
                  <a:pt x="737904"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FF8E8"/>
        </a:solidFill>
      </p:bgPr>
    </p:bg>
    <p:spTree>
      <p:nvGrpSpPr>
        <p:cNvPr id="1" name=""/>
        <p:cNvGrpSpPr/>
        <p:nvPr/>
      </p:nvGrpSpPr>
      <p:grpSpPr>
        <a:xfrm>
          <a:off x="0" y="0"/>
          <a:ext cx="0" cy="0"/>
          <a:chOff x="0" y="0"/>
          <a:chExt cx="0" cy="0"/>
        </a:xfrm>
      </p:grpSpPr>
      <p:sp>
        <p:nvSpPr>
          <p:cNvPr name="TextBox 2" id="2"/>
          <p:cNvSpPr txBox="true"/>
          <p:nvPr/>
        </p:nvSpPr>
        <p:spPr>
          <a:xfrm rot="0">
            <a:off x="2988114" y="2003704"/>
            <a:ext cx="12311772" cy="1206516"/>
          </a:xfrm>
          <a:prstGeom prst="rect">
            <a:avLst/>
          </a:prstGeom>
        </p:spPr>
        <p:txBody>
          <a:bodyPr anchor="t" rtlCol="false" tIns="0" lIns="0" bIns="0" rIns="0">
            <a:spAutoFit/>
          </a:bodyPr>
          <a:lstStyle/>
          <a:p>
            <a:pPr algn="ctr">
              <a:lnSpc>
                <a:spcPts val="8121"/>
              </a:lnSpc>
            </a:pPr>
            <a:r>
              <a:rPr lang="en-US" b="true" sz="6497">
                <a:solidFill>
                  <a:srgbClr val="503330"/>
                </a:solidFill>
                <a:latin typeface="Agrandir Narrow Ultra-Bold"/>
                <a:ea typeface="Agrandir Narrow Ultra-Bold"/>
                <a:cs typeface="Agrandir Narrow Ultra-Bold"/>
                <a:sym typeface="Agrandir Narrow Ultra-Bold"/>
              </a:rPr>
              <a:t>AKTIVITAS PEMBELAJARAN</a:t>
            </a:r>
          </a:p>
        </p:txBody>
      </p:sp>
      <p:grpSp>
        <p:nvGrpSpPr>
          <p:cNvPr name="Group 3" id="3"/>
          <p:cNvGrpSpPr/>
          <p:nvPr/>
        </p:nvGrpSpPr>
        <p:grpSpPr>
          <a:xfrm rot="0">
            <a:off x="-1147115" y="3644429"/>
            <a:ext cx="21477147" cy="5031039"/>
            <a:chOff x="0" y="0"/>
            <a:chExt cx="5656533" cy="1325047"/>
          </a:xfrm>
        </p:grpSpPr>
        <p:sp>
          <p:nvSpPr>
            <p:cNvPr name="Freeform 4" id="4"/>
            <p:cNvSpPr/>
            <p:nvPr/>
          </p:nvSpPr>
          <p:spPr>
            <a:xfrm flipH="false" flipV="false" rot="0">
              <a:off x="0" y="0"/>
              <a:ext cx="5656533" cy="1325047"/>
            </a:xfrm>
            <a:custGeom>
              <a:avLst/>
              <a:gdLst/>
              <a:ahLst/>
              <a:cxnLst/>
              <a:rect r="r" b="b" t="t" l="l"/>
              <a:pathLst>
                <a:path h="1325047" w="5656533">
                  <a:moveTo>
                    <a:pt x="18024" y="0"/>
                  </a:moveTo>
                  <a:lnTo>
                    <a:pt x="5638509" y="0"/>
                  </a:lnTo>
                  <a:cubicBezTo>
                    <a:pt x="5648463" y="0"/>
                    <a:pt x="5656533" y="8069"/>
                    <a:pt x="5656533" y="18024"/>
                  </a:cubicBezTo>
                  <a:lnTo>
                    <a:pt x="5656533" y="1307024"/>
                  </a:lnTo>
                  <a:cubicBezTo>
                    <a:pt x="5656533" y="1311804"/>
                    <a:pt x="5654634" y="1316388"/>
                    <a:pt x="5651254" y="1319768"/>
                  </a:cubicBezTo>
                  <a:cubicBezTo>
                    <a:pt x="5647873" y="1323148"/>
                    <a:pt x="5643289" y="1325047"/>
                    <a:pt x="5638509" y="1325047"/>
                  </a:cubicBezTo>
                  <a:lnTo>
                    <a:pt x="18024" y="1325047"/>
                  </a:lnTo>
                  <a:cubicBezTo>
                    <a:pt x="8069" y="1325047"/>
                    <a:pt x="0" y="1316978"/>
                    <a:pt x="0" y="1307024"/>
                  </a:cubicBezTo>
                  <a:lnTo>
                    <a:pt x="0" y="18024"/>
                  </a:lnTo>
                  <a:cubicBezTo>
                    <a:pt x="0" y="8069"/>
                    <a:pt x="8069" y="0"/>
                    <a:pt x="18024" y="0"/>
                  </a:cubicBezTo>
                  <a:close/>
                </a:path>
              </a:pathLst>
            </a:custGeom>
            <a:solidFill>
              <a:srgbClr val="D87355"/>
            </a:solidFill>
          </p:spPr>
        </p:sp>
        <p:sp>
          <p:nvSpPr>
            <p:cNvPr name="TextBox 5" id="5"/>
            <p:cNvSpPr txBox="true"/>
            <p:nvPr/>
          </p:nvSpPr>
          <p:spPr>
            <a:xfrm>
              <a:off x="0" y="-38100"/>
              <a:ext cx="5656533" cy="1363147"/>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5395767" y="4051183"/>
            <a:ext cx="9276914" cy="2836545"/>
          </a:xfrm>
          <a:prstGeom prst="rect">
            <a:avLst/>
          </a:prstGeom>
        </p:spPr>
        <p:txBody>
          <a:bodyPr anchor="t" rtlCol="false" tIns="0" lIns="0" bIns="0" rIns="0">
            <a:spAutoFit/>
          </a:bodyPr>
          <a:lstStyle/>
          <a:p>
            <a:pPr algn="l" marL="582932" indent="-291466" lvl="1">
              <a:lnSpc>
                <a:spcPts val="3780"/>
              </a:lnSpc>
              <a:buAutoNum type="arabicPeriod" startAt="1"/>
            </a:pPr>
            <a:r>
              <a:rPr lang="en-US" b="true" sz="2700">
                <a:solidFill>
                  <a:srgbClr val="000000"/>
                </a:solidFill>
                <a:latin typeface="Inter Medium"/>
                <a:ea typeface="Inter Medium"/>
                <a:cs typeface="Inter Medium"/>
                <a:sym typeface="Inter Medium"/>
              </a:rPr>
              <a:t>Bentuklah kelompok yang terdiri dari 4-5 orang!</a:t>
            </a:r>
          </a:p>
          <a:p>
            <a:pPr algn="l" marL="582932" indent="-291466" lvl="1">
              <a:lnSpc>
                <a:spcPts val="3780"/>
              </a:lnSpc>
              <a:buAutoNum type="arabicPeriod" startAt="1"/>
            </a:pPr>
            <a:r>
              <a:rPr lang="en-US" b="true" sz="2700">
                <a:solidFill>
                  <a:srgbClr val="000000"/>
                </a:solidFill>
                <a:latin typeface="Inter Medium"/>
                <a:ea typeface="Inter Medium"/>
                <a:cs typeface="Inter Medium"/>
                <a:sym typeface="Inter Medium"/>
              </a:rPr>
              <a:t>Diskusikan studi kasus yang terdapat pada LKPD bersama kelompokmu!</a:t>
            </a:r>
          </a:p>
          <a:p>
            <a:pPr algn="l" marL="582932" indent="-291466" lvl="1">
              <a:lnSpc>
                <a:spcPts val="3780"/>
              </a:lnSpc>
              <a:buAutoNum type="arabicPeriod" startAt="1"/>
            </a:pPr>
            <a:r>
              <a:rPr lang="en-US" b="true" sz="2700">
                <a:solidFill>
                  <a:srgbClr val="000000"/>
                </a:solidFill>
                <a:latin typeface="Inter Medium"/>
                <a:ea typeface="Inter Medium"/>
                <a:cs typeface="Inter Medium"/>
                <a:sym typeface="Inter Medium"/>
              </a:rPr>
              <a:t>Susulan pula media presentasi.</a:t>
            </a:r>
          </a:p>
          <a:p>
            <a:pPr algn="l" marL="582932" indent="-291466" lvl="1">
              <a:lnSpc>
                <a:spcPts val="3780"/>
              </a:lnSpc>
              <a:buAutoNum type="arabicPeriod" startAt="1"/>
            </a:pPr>
            <a:r>
              <a:rPr lang="en-US" b="true" sz="2700">
                <a:solidFill>
                  <a:srgbClr val="000000"/>
                </a:solidFill>
                <a:latin typeface="Inter Medium"/>
                <a:ea typeface="Inter Medium"/>
                <a:cs typeface="Inter Medium"/>
                <a:sym typeface="Inter Medium"/>
              </a:rPr>
              <a:t>Presentasikan di depan kelas!</a:t>
            </a:r>
          </a:p>
          <a:p>
            <a:pPr algn="ctr">
              <a:lnSpc>
                <a:spcPts val="3780"/>
              </a:lnSpc>
            </a:pPr>
          </a:p>
        </p:txBody>
      </p:sp>
      <p:sp>
        <p:nvSpPr>
          <p:cNvPr name="Freeform 7" id="7"/>
          <p:cNvSpPr/>
          <p:nvPr/>
        </p:nvSpPr>
        <p:spPr>
          <a:xfrm flipH="false" flipV="false" rot="0">
            <a:off x="7525740" y="9098497"/>
            <a:ext cx="3236521" cy="319606"/>
          </a:xfrm>
          <a:custGeom>
            <a:avLst/>
            <a:gdLst/>
            <a:ahLst/>
            <a:cxnLst/>
            <a:rect r="r" b="b" t="t" l="l"/>
            <a:pathLst>
              <a:path h="319606" w="3236521">
                <a:moveTo>
                  <a:pt x="0" y="0"/>
                </a:moveTo>
                <a:lnTo>
                  <a:pt x="3236520" y="0"/>
                </a:lnTo>
                <a:lnTo>
                  <a:pt x="3236520" y="319606"/>
                </a:lnTo>
                <a:lnTo>
                  <a:pt x="0" y="3196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true" flipV="false" rot="0">
            <a:off x="15534125" y="-427349"/>
            <a:ext cx="3242362" cy="3275113"/>
          </a:xfrm>
          <a:custGeom>
            <a:avLst/>
            <a:gdLst/>
            <a:ahLst/>
            <a:cxnLst/>
            <a:rect r="r" b="b" t="t" l="l"/>
            <a:pathLst>
              <a:path h="3275113" w="3242362">
                <a:moveTo>
                  <a:pt x="3242362" y="0"/>
                </a:moveTo>
                <a:lnTo>
                  <a:pt x="0" y="0"/>
                </a:lnTo>
                <a:lnTo>
                  <a:pt x="0" y="3275113"/>
                </a:lnTo>
                <a:lnTo>
                  <a:pt x="3242362" y="3275113"/>
                </a:lnTo>
                <a:lnTo>
                  <a:pt x="3242362"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492373" y="-427349"/>
            <a:ext cx="3242362" cy="3275113"/>
          </a:xfrm>
          <a:custGeom>
            <a:avLst/>
            <a:gdLst/>
            <a:ahLst/>
            <a:cxnLst/>
            <a:rect r="r" b="b" t="t" l="l"/>
            <a:pathLst>
              <a:path h="3275113" w="3242362">
                <a:moveTo>
                  <a:pt x="0" y="0"/>
                </a:moveTo>
                <a:lnTo>
                  <a:pt x="3242362" y="0"/>
                </a:lnTo>
                <a:lnTo>
                  <a:pt x="3242362" y="3275113"/>
                </a:lnTo>
                <a:lnTo>
                  <a:pt x="0" y="32751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DAGfPar2srI</dc:identifier>
  <dcterms:modified xsi:type="dcterms:W3CDTF">2011-08-01T06:04:30Z</dcterms:modified>
  <cp:revision>1</cp:revision>
  <dc:title>Krem Cokelat dan Oranye Illustrasi Ilmu Pemerintahan Presentation</dc:title>
</cp:coreProperties>
</file>