
<file path=[Content_Types].xml><?xml version="1.0" encoding="utf-8"?>
<Types xmlns="http://schemas.openxmlformats.org/package/2006/content-types">
  <Default ContentType="application/x-fontdata" Extension="fntdata"/>
  <Default ContentType="image/jpeg" Extension="jpeg"/>
  <Default ContentType="audio/m4a" Extension="m4a"/>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18288000" cy="10287000"/>
  <p:notesSz cx="6858000" cy="9144000"/>
  <p:embeddedFontLst>
    <p:embeddedFont>
      <p:font typeface="Poetsen" charset="1" panose="020108030300000D0203"/>
      <p:regular r:id="rId36"/>
    </p:embeddedFont>
    <p:embeddedFont>
      <p:font typeface="Cooper Hewitt" charset="1" panose="00000000000000000000"/>
      <p:regular r:id="rId37"/>
    </p:embeddedFont>
    <p:embeddedFont>
      <p:font typeface="Cooper Hewitt Bold" charset="1" panose="0000000000000000000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85.jpeg" Type="http://schemas.openxmlformats.org/officeDocument/2006/relationships/image"/><Relationship Id="rId25" Target="../media/aAGKDuX33iY.m4a" Type="http://schemas.microsoft.com/office/2007/relationships/media"/><Relationship Id="rId26" Target="../media/aAGKDuX33iY.m4a" Type="http://schemas.openxmlformats.org/officeDocument/2006/relationships/audio"/><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png" Type="http://schemas.openxmlformats.org/officeDocument/2006/relationships/image"/><Relationship Id="rId11" Target="../media/image30.svg" Type="http://schemas.openxmlformats.org/officeDocument/2006/relationships/image"/><Relationship Id="rId12" Target="../media/image31.png" Type="http://schemas.openxmlformats.org/officeDocument/2006/relationships/image"/><Relationship Id="rId13" Target="../media/image32.svg" Type="http://schemas.openxmlformats.org/officeDocument/2006/relationships/image"/><Relationship Id="rId14" Target="../media/image33.png" Type="http://schemas.openxmlformats.org/officeDocument/2006/relationships/image"/><Relationship Id="rId15" Target="../media/image34.svg" Type="http://schemas.openxmlformats.org/officeDocument/2006/relationships/image"/><Relationship Id="rId16" Target="../media/image35.png" Type="http://schemas.openxmlformats.org/officeDocument/2006/relationships/image"/><Relationship Id="rId17" Target="../media/image36.svg" Type="http://schemas.openxmlformats.org/officeDocument/2006/relationships/image"/><Relationship Id="rId18" Target="../media/image37.png" Type="http://schemas.openxmlformats.org/officeDocument/2006/relationships/image"/><Relationship Id="rId19" Target="../media/image38.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27.png" Type="http://schemas.openxmlformats.org/officeDocument/2006/relationships/image"/><Relationship Id="rId9" Target="../media/image2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3.png" Type="http://schemas.openxmlformats.org/officeDocument/2006/relationships/image"/><Relationship Id="rId11" Target="../media/image44.svg" Type="http://schemas.openxmlformats.org/officeDocument/2006/relationships/image"/><Relationship Id="rId12" Target="../media/image45.png" Type="http://schemas.openxmlformats.org/officeDocument/2006/relationships/image"/><Relationship Id="rId13" Target="../media/image46.svg" Type="http://schemas.openxmlformats.org/officeDocument/2006/relationships/image"/><Relationship Id="rId14" Target="../media/image21.png" Type="http://schemas.openxmlformats.org/officeDocument/2006/relationships/image"/><Relationship Id="rId15" Target="../media/image22.svg" Type="http://schemas.openxmlformats.org/officeDocument/2006/relationships/image"/><Relationship Id="rId16" Target="../media/image47.png" Type="http://schemas.openxmlformats.org/officeDocument/2006/relationships/image"/><Relationship Id="rId17" Target="../media/image48.svg" Type="http://schemas.openxmlformats.org/officeDocument/2006/relationships/image"/><Relationship Id="rId18" Target="../media/image33.png" Type="http://schemas.openxmlformats.org/officeDocument/2006/relationships/image"/><Relationship Id="rId19" Target="../media/image34.svg" Type="http://schemas.openxmlformats.org/officeDocument/2006/relationships/image"/><Relationship Id="rId2" Target="../media/image1.png" Type="http://schemas.openxmlformats.org/officeDocument/2006/relationships/image"/><Relationship Id="rId20" Target="../media/image35.png" Type="http://schemas.openxmlformats.org/officeDocument/2006/relationships/image"/><Relationship Id="rId21" Target="../media/image36.svg" Type="http://schemas.openxmlformats.org/officeDocument/2006/relationships/image"/><Relationship Id="rId3" Target="../media/image2.svg" Type="http://schemas.openxmlformats.org/officeDocument/2006/relationships/image"/><Relationship Id="rId4" Target="../media/image39.png" Type="http://schemas.openxmlformats.org/officeDocument/2006/relationships/image"/><Relationship Id="rId5" Target="../media/image40.sv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 Id="rId8" Target="../media/image41.png" Type="http://schemas.openxmlformats.org/officeDocument/2006/relationships/image"/><Relationship Id="rId9" Target="../media/image4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3.png" Type="http://schemas.openxmlformats.org/officeDocument/2006/relationships/image"/><Relationship Id="rId11" Target="../media/image44.svg" Type="http://schemas.openxmlformats.org/officeDocument/2006/relationships/image"/><Relationship Id="rId12" Target="../media/image45.png" Type="http://schemas.openxmlformats.org/officeDocument/2006/relationships/image"/><Relationship Id="rId13" Target="../media/image46.svg" Type="http://schemas.openxmlformats.org/officeDocument/2006/relationships/image"/><Relationship Id="rId14" Target="../media/image21.png" Type="http://schemas.openxmlformats.org/officeDocument/2006/relationships/image"/><Relationship Id="rId15" Target="../media/image22.svg" Type="http://schemas.openxmlformats.org/officeDocument/2006/relationships/image"/><Relationship Id="rId16" Target="../media/image47.png" Type="http://schemas.openxmlformats.org/officeDocument/2006/relationships/image"/><Relationship Id="rId17" Target="../media/image48.svg" Type="http://schemas.openxmlformats.org/officeDocument/2006/relationships/image"/><Relationship Id="rId18" Target="../media/image33.png" Type="http://schemas.openxmlformats.org/officeDocument/2006/relationships/image"/><Relationship Id="rId19" Target="../media/image34.svg" Type="http://schemas.openxmlformats.org/officeDocument/2006/relationships/image"/><Relationship Id="rId2" Target="../media/image1.png" Type="http://schemas.openxmlformats.org/officeDocument/2006/relationships/image"/><Relationship Id="rId20" Target="../media/image35.png" Type="http://schemas.openxmlformats.org/officeDocument/2006/relationships/image"/><Relationship Id="rId21" Target="../media/image36.svg" Type="http://schemas.openxmlformats.org/officeDocument/2006/relationships/image"/><Relationship Id="rId22" Target="../media/image49.png" Type="http://schemas.openxmlformats.org/officeDocument/2006/relationships/image"/><Relationship Id="rId3" Target="../media/image2.svg" Type="http://schemas.openxmlformats.org/officeDocument/2006/relationships/image"/><Relationship Id="rId4" Target="../media/image39.png" Type="http://schemas.openxmlformats.org/officeDocument/2006/relationships/image"/><Relationship Id="rId5" Target="../media/image40.sv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 Id="rId8" Target="../media/image41.png" Type="http://schemas.openxmlformats.org/officeDocument/2006/relationships/image"/><Relationship Id="rId9" Target="../media/image4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png" Type="http://schemas.openxmlformats.org/officeDocument/2006/relationships/image"/><Relationship Id="rId11" Target="../media/image53.svg" Type="http://schemas.openxmlformats.org/officeDocument/2006/relationships/image"/><Relationship Id="rId12" Target="../media/image54.png" Type="http://schemas.openxmlformats.org/officeDocument/2006/relationships/image"/><Relationship Id="rId13" Target="../media/image55.svg" Type="http://schemas.openxmlformats.org/officeDocument/2006/relationships/image"/><Relationship Id="rId14" Target="../media/image56.png" Type="http://schemas.openxmlformats.org/officeDocument/2006/relationships/image"/><Relationship Id="rId15" Target="../media/image57.svg" Type="http://schemas.openxmlformats.org/officeDocument/2006/relationships/image"/><Relationship Id="rId16" Target="../media/image58.png" Type="http://schemas.openxmlformats.org/officeDocument/2006/relationships/image"/><Relationship Id="rId17" Target="../media/image59.svg" Type="http://schemas.openxmlformats.org/officeDocument/2006/relationships/image"/><Relationship Id="rId18" Target="../media/image60.png" Type="http://schemas.openxmlformats.org/officeDocument/2006/relationships/image"/><Relationship Id="rId19" Target="../media/image61.svg" Type="http://schemas.openxmlformats.org/officeDocument/2006/relationships/image"/><Relationship Id="rId2" Target="../media/image11.png" Type="http://schemas.openxmlformats.org/officeDocument/2006/relationships/image"/><Relationship Id="rId20" Target="../media/image47.png" Type="http://schemas.openxmlformats.org/officeDocument/2006/relationships/image"/><Relationship Id="rId21" Target="../media/image48.svg" Type="http://schemas.openxmlformats.org/officeDocument/2006/relationships/image"/><Relationship Id="rId3" Target="../media/image1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50.png" Type="http://schemas.openxmlformats.org/officeDocument/2006/relationships/image"/><Relationship Id="rId9" Target="../media/image51.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7.png" Type="http://schemas.openxmlformats.org/officeDocument/2006/relationships/image"/><Relationship Id="rId11" Target="../media/image48.svg" Type="http://schemas.openxmlformats.org/officeDocument/2006/relationships/image"/><Relationship Id="rId12" Target="../media/image33.png" Type="http://schemas.openxmlformats.org/officeDocument/2006/relationships/image"/><Relationship Id="rId13" Target="../media/image34.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64.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9.png" Type="http://schemas.openxmlformats.org/officeDocument/2006/relationships/image"/><Relationship Id="rId7" Target="../media/image40.svg" Type="http://schemas.openxmlformats.org/officeDocument/2006/relationships/image"/><Relationship Id="rId8" Target="../media/image62.png" Type="http://schemas.openxmlformats.org/officeDocument/2006/relationships/image"/><Relationship Id="rId9" Target="../media/image6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7.png" Type="http://schemas.openxmlformats.org/officeDocument/2006/relationships/image"/><Relationship Id="rId11" Target="../media/image48.svg" Type="http://schemas.openxmlformats.org/officeDocument/2006/relationships/image"/><Relationship Id="rId12" Target="../media/image33.png" Type="http://schemas.openxmlformats.org/officeDocument/2006/relationships/image"/><Relationship Id="rId13" Target="../media/image34.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65.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9.png" Type="http://schemas.openxmlformats.org/officeDocument/2006/relationships/image"/><Relationship Id="rId7" Target="../media/image40.svg" Type="http://schemas.openxmlformats.org/officeDocument/2006/relationships/image"/><Relationship Id="rId8" Target="../media/image62.png" Type="http://schemas.openxmlformats.org/officeDocument/2006/relationships/image"/><Relationship Id="rId9" Target="../media/image6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7.png" Type="http://schemas.openxmlformats.org/officeDocument/2006/relationships/image"/><Relationship Id="rId11" Target="../media/image48.svg" Type="http://schemas.openxmlformats.org/officeDocument/2006/relationships/image"/><Relationship Id="rId12" Target="../media/image33.png" Type="http://schemas.openxmlformats.org/officeDocument/2006/relationships/image"/><Relationship Id="rId13" Target="../media/image34.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66.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9.png" Type="http://schemas.openxmlformats.org/officeDocument/2006/relationships/image"/><Relationship Id="rId7" Target="../media/image40.svg" Type="http://schemas.openxmlformats.org/officeDocument/2006/relationships/image"/><Relationship Id="rId8" Target="../media/image62.png" Type="http://schemas.openxmlformats.org/officeDocument/2006/relationships/image"/><Relationship Id="rId9" Target="../media/image6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7.png" Type="http://schemas.openxmlformats.org/officeDocument/2006/relationships/image"/><Relationship Id="rId11" Target="../media/image48.svg" Type="http://schemas.openxmlformats.org/officeDocument/2006/relationships/image"/><Relationship Id="rId12" Target="../media/image33.png" Type="http://schemas.openxmlformats.org/officeDocument/2006/relationships/image"/><Relationship Id="rId13" Target="../media/image34.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67.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9.png" Type="http://schemas.openxmlformats.org/officeDocument/2006/relationships/image"/><Relationship Id="rId7" Target="../media/image40.svg" Type="http://schemas.openxmlformats.org/officeDocument/2006/relationships/image"/><Relationship Id="rId8" Target="../media/image62.png" Type="http://schemas.openxmlformats.org/officeDocument/2006/relationships/image"/><Relationship Id="rId9" Target="../media/image6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png" Type="http://schemas.openxmlformats.org/officeDocument/2006/relationships/image"/><Relationship Id="rId11" Target="../media/image53.svg" Type="http://schemas.openxmlformats.org/officeDocument/2006/relationships/image"/><Relationship Id="rId12" Target="../media/image54.png" Type="http://schemas.openxmlformats.org/officeDocument/2006/relationships/image"/><Relationship Id="rId13" Target="../media/image55.svg" Type="http://schemas.openxmlformats.org/officeDocument/2006/relationships/image"/><Relationship Id="rId14" Target="../media/image56.png" Type="http://schemas.openxmlformats.org/officeDocument/2006/relationships/image"/><Relationship Id="rId15" Target="../media/image57.svg" Type="http://schemas.openxmlformats.org/officeDocument/2006/relationships/image"/><Relationship Id="rId16" Target="../media/image58.png" Type="http://schemas.openxmlformats.org/officeDocument/2006/relationships/image"/><Relationship Id="rId17" Target="../media/image59.svg" Type="http://schemas.openxmlformats.org/officeDocument/2006/relationships/image"/><Relationship Id="rId18" Target="../media/image31.png" Type="http://schemas.openxmlformats.org/officeDocument/2006/relationships/image"/><Relationship Id="rId19" Target="../media/image3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68.png" Type="http://schemas.openxmlformats.org/officeDocument/2006/relationships/image"/><Relationship Id="rId7" Target="../media/image69.svg" Type="http://schemas.openxmlformats.org/officeDocument/2006/relationships/image"/><Relationship Id="rId8" Target="../media/image70.png" Type="http://schemas.openxmlformats.org/officeDocument/2006/relationships/image"/><Relationship Id="rId9" Target="../media/image71.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svg" Type="http://schemas.openxmlformats.org/officeDocument/2006/relationships/image"/><Relationship Id="rId12" Target="../media/image25.png" Type="http://schemas.openxmlformats.org/officeDocument/2006/relationships/image"/><Relationship Id="rId13" Target="../media/image2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9.png" Type="http://schemas.openxmlformats.org/officeDocument/2006/relationships/image"/><Relationship Id="rId5" Target="../media/image40.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5.png" Type="http://schemas.openxmlformats.org/officeDocument/2006/relationships/image"/><Relationship Id="rId9" Target="../media/image36.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svg" Type="http://schemas.openxmlformats.org/officeDocument/2006/relationships/image"/><Relationship Id="rId12" Target="../media/image25.png" Type="http://schemas.openxmlformats.org/officeDocument/2006/relationships/image"/><Relationship Id="rId13" Target="../media/image2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9.png" Type="http://schemas.openxmlformats.org/officeDocument/2006/relationships/image"/><Relationship Id="rId5" Target="../media/image40.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5.png" Type="http://schemas.openxmlformats.org/officeDocument/2006/relationships/image"/><Relationship Id="rId9" Target="../media/image36.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png" Type="http://schemas.openxmlformats.org/officeDocument/2006/relationships/image"/><Relationship Id="rId11" Target="../media/image53.svg" Type="http://schemas.openxmlformats.org/officeDocument/2006/relationships/image"/><Relationship Id="rId12" Target="../media/image54.png" Type="http://schemas.openxmlformats.org/officeDocument/2006/relationships/image"/><Relationship Id="rId13" Target="../media/image55.svg" Type="http://schemas.openxmlformats.org/officeDocument/2006/relationships/image"/><Relationship Id="rId14" Target="../media/image56.png" Type="http://schemas.openxmlformats.org/officeDocument/2006/relationships/image"/><Relationship Id="rId15" Target="../media/image57.svg" Type="http://schemas.openxmlformats.org/officeDocument/2006/relationships/image"/><Relationship Id="rId16" Target="../media/image58.png" Type="http://schemas.openxmlformats.org/officeDocument/2006/relationships/image"/><Relationship Id="rId17" Target="../media/image59.svg" Type="http://schemas.openxmlformats.org/officeDocument/2006/relationships/image"/><Relationship Id="rId18" Target="../media/image31.png" Type="http://schemas.openxmlformats.org/officeDocument/2006/relationships/image"/><Relationship Id="rId19" Target="../media/image3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68.png" Type="http://schemas.openxmlformats.org/officeDocument/2006/relationships/image"/><Relationship Id="rId7" Target="../media/image69.svg" Type="http://schemas.openxmlformats.org/officeDocument/2006/relationships/image"/><Relationship Id="rId8" Target="../media/image70.png" Type="http://schemas.openxmlformats.org/officeDocument/2006/relationships/image"/><Relationship Id="rId9" Target="../media/image71.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png" Type="http://schemas.openxmlformats.org/officeDocument/2006/relationships/image"/><Relationship Id="rId11" Target="../media/image53.svg" Type="http://schemas.openxmlformats.org/officeDocument/2006/relationships/image"/><Relationship Id="rId12" Target="../media/image54.png" Type="http://schemas.openxmlformats.org/officeDocument/2006/relationships/image"/><Relationship Id="rId13" Target="../media/image55.svg" Type="http://schemas.openxmlformats.org/officeDocument/2006/relationships/image"/><Relationship Id="rId14" Target="../media/image56.png" Type="http://schemas.openxmlformats.org/officeDocument/2006/relationships/image"/><Relationship Id="rId15" Target="../media/image57.svg" Type="http://schemas.openxmlformats.org/officeDocument/2006/relationships/image"/><Relationship Id="rId16" Target="../media/image58.png" Type="http://schemas.openxmlformats.org/officeDocument/2006/relationships/image"/><Relationship Id="rId17" Target="../media/image59.svg" Type="http://schemas.openxmlformats.org/officeDocument/2006/relationships/image"/><Relationship Id="rId18" Target="../media/image31.png" Type="http://schemas.openxmlformats.org/officeDocument/2006/relationships/image"/><Relationship Id="rId19" Target="../media/image3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68.png" Type="http://schemas.openxmlformats.org/officeDocument/2006/relationships/image"/><Relationship Id="rId7" Target="../media/image69.svg" Type="http://schemas.openxmlformats.org/officeDocument/2006/relationships/image"/><Relationship Id="rId8" Target="../media/image70.png" Type="http://schemas.openxmlformats.org/officeDocument/2006/relationships/image"/><Relationship Id="rId9" Target="../media/image71.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png" Type="http://schemas.openxmlformats.org/officeDocument/2006/relationships/image"/><Relationship Id="rId11" Target="../media/image53.svg" Type="http://schemas.openxmlformats.org/officeDocument/2006/relationships/image"/><Relationship Id="rId12" Target="../media/image54.png" Type="http://schemas.openxmlformats.org/officeDocument/2006/relationships/image"/><Relationship Id="rId13" Target="../media/image55.svg" Type="http://schemas.openxmlformats.org/officeDocument/2006/relationships/image"/><Relationship Id="rId14" Target="../media/image56.png" Type="http://schemas.openxmlformats.org/officeDocument/2006/relationships/image"/><Relationship Id="rId15" Target="../media/image57.svg" Type="http://schemas.openxmlformats.org/officeDocument/2006/relationships/image"/><Relationship Id="rId16" Target="../media/image58.png" Type="http://schemas.openxmlformats.org/officeDocument/2006/relationships/image"/><Relationship Id="rId17" Target="../media/image59.svg" Type="http://schemas.openxmlformats.org/officeDocument/2006/relationships/image"/><Relationship Id="rId18" Target="../media/image31.png" Type="http://schemas.openxmlformats.org/officeDocument/2006/relationships/image"/><Relationship Id="rId19" Target="../media/image3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68.png" Type="http://schemas.openxmlformats.org/officeDocument/2006/relationships/image"/><Relationship Id="rId7" Target="../media/image69.svg" Type="http://schemas.openxmlformats.org/officeDocument/2006/relationships/image"/><Relationship Id="rId8" Target="../media/image70.png" Type="http://schemas.openxmlformats.org/officeDocument/2006/relationships/image"/><Relationship Id="rId9" Target="../media/image71.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2.pn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5.png" Type="http://schemas.openxmlformats.org/officeDocument/2006/relationships/image"/><Relationship Id="rId11" Target="../media/image76.svg" Type="http://schemas.openxmlformats.org/officeDocument/2006/relationships/image"/><Relationship Id="rId12" Target="../media/image77.png" Type="http://schemas.openxmlformats.org/officeDocument/2006/relationships/image"/><Relationship Id="rId13" Target="../media/image78.svg" Type="http://schemas.openxmlformats.org/officeDocument/2006/relationships/image"/><Relationship Id="rId14" Target="../media/image52.png" Type="http://schemas.openxmlformats.org/officeDocument/2006/relationships/image"/><Relationship Id="rId15" Target="../media/image53.svg" Type="http://schemas.openxmlformats.org/officeDocument/2006/relationships/image"/><Relationship Id="rId16" Target="../media/image54.png" Type="http://schemas.openxmlformats.org/officeDocument/2006/relationships/image"/><Relationship Id="rId17" Target="../media/image55.svg" Type="http://schemas.openxmlformats.org/officeDocument/2006/relationships/image"/><Relationship Id="rId18" Target="../media/image58.png" Type="http://schemas.openxmlformats.org/officeDocument/2006/relationships/image"/><Relationship Id="rId19" Target="../media/image59.svg" Type="http://schemas.openxmlformats.org/officeDocument/2006/relationships/image"/><Relationship Id="rId2" Target="../media/image1.png" Type="http://schemas.openxmlformats.org/officeDocument/2006/relationships/image"/><Relationship Id="rId20" Target="../media/image79.png" Type="http://schemas.openxmlformats.org/officeDocument/2006/relationships/image"/><Relationship Id="rId21" Target="../media/image80.sv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73.png" Type="http://schemas.openxmlformats.org/officeDocument/2006/relationships/image"/><Relationship Id="rId7" Target="../media/image74.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2.png" Type="http://schemas.openxmlformats.org/officeDocument/2006/relationships/image"/><Relationship Id="rId11" Target="../media/image63.svg" Type="http://schemas.openxmlformats.org/officeDocument/2006/relationships/image"/><Relationship Id="rId12" Target="../media/image33.png" Type="http://schemas.openxmlformats.org/officeDocument/2006/relationships/image"/><Relationship Id="rId13" Target="../media/image34.svg" Type="http://schemas.openxmlformats.org/officeDocument/2006/relationships/image"/><Relationship Id="rId14" Target="../media/image37.png" Type="http://schemas.openxmlformats.org/officeDocument/2006/relationships/image"/><Relationship Id="rId15" Target="../media/image38.svg" Type="http://schemas.openxmlformats.org/officeDocument/2006/relationships/image"/><Relationship Id="rId16" Target="../media/image31.png" Type="http://schemas.openxmlformats.org/officeDocument/2006/relationships/image"/><Relationship Id="rId17" Target="../media/image32.svg" Type="http://schemas.openxmlformats.org/officeDocument/2006/relationships/image"/><Relationship Id="rId18" Target="../media/image83.png" Type="http://schemas.openxmlformats.org/officeDocument/2006/relationships/image"/><Relationship Id="rId19" Target="../media/image84.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81.png" Type="http://schemas.openxmlformats.org/officeDocument/2006/relationships/image"/><Relationship Id="rId5" Target="../media/image82.sv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178404" y="8196625"/>
            <a:ext cx="18816319" cy="3010611"/>
          </a:xfrm>
          <a:custGeom>
            <a:avLst/>
            <a:gdLst/>
            <a:ahLst/>
            <a:cxnLst/>
            <a:rect r="r" b="b" t="t" l="l"/>
            <a:pathLst>
              <a:path h="3010611" w="18816319">
                <a:moveTo>
                  <a:pt x="0" y="0"/>
                </a:moveTo>
                <a:lnTo>
                  <a:pt x="18816319" y="0"/>
                </a:lnTo>
                <a:lnTo>
                  <a:pt x="18816319" y="3010611"/>
                </a:lnTo>
                <a:lnTo>
                  <a:pt x="0" y="30106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2146295" y="1496862"/>
            <a:ext cx="13995410" cy="7252167"/>
          </a:xfrm>
          <a:custGeom>
            <a:avLst/>
            <a:gdLst/>
            <a:ahLst/>
            <a:cxnLst/>
            <a:rect r="r" b="b" t="t" l="l"/>
            <a:pathLst>
              <a:path h="7252167" w="13995410">
                <a:moveTo>
                  <a:pt x="0" y="0"/>
                </a:moveTo>
                <a:lnTo>
                  <a:pt x="13995410" y="0"/>
                </a:lnTo>
                <a:lnTo>
                  <a:pt x="13995410" y="7252167"/>
                </a:lnTo>
                <a:lnTo>
                  <a:pt x="0" y="72521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false" rot="0">
            <a:off x="14064717" y="3755142"/>
            <a:ext cx="3342217" cy="8882968"/>
          </a:xfrm>
          <a:custGeom>
            <a:avLst/>
            <a:gdLst/>
            <a:ahLst/>
            <a:cxnLst/>
            <a:rect r="r" b="b" t="t" l="l"/>
            <a:pathLst>
              <a:path h="8882968" w="3342217">
                <a:moveTo>
                  <a:pt x="3342217" y="0"/>
                </a:moveTo>
                <a:lnTo>
                  <a:pt x="0" y="0"/>
                </a:lnTo>
                <a:lnTo>
                  <a:pt x="0" y="8882967"/>
                </a:lnTo>
                <a:lnTo>
                  <a:pt x="3342217" y="8882967"/>
                </a:lnTo>
                <a:lnTo>
                  <a:pt x="334221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0">
            <a:off x="512002" y="4173557"/>
            <a:ext cx="3711281" cy="8046137"/>
          </a:xfrm>
          <a:custGeom>
            <a:avLst/>
            <a:gdLst/>
            <a:ahLst/>
            <a:cxnLst/>
            <a:rect r="r" b="b" t="t" l="l"/>
            <a:pathLst>
              <a:path h="8046137" w="3711281">
                <a:moveTo>
                  <a:pt x="3711281" y="0"/>
                </a:moveTo>
                <a:lnTo>
                  <a:pt x="0" y="0"/>
                </a:lnTo>
                <a:lnTo>
                  <a:pt x="0" y="8046137"/>
                </a:lnTo>
                <a:lnTo>
                  <a:pt x="3711281" y="8046137"/>
                </a:lnTo>
                <a:lnTo>
                  <a:pt x="3711281"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269629" y="5720003"/>
            <a:ext cx="4492911" cy="6499691"/>
          </a:xfrm>
          <a:custGeom>
            <a:avLst/>
            <a:gdLst/>
            <a:ahLst/>
            <a:cxnLst/>
            <a:rect r="r" b="b" t="t" l="l"/>
            <a:pathLst>
              <a:path h="6499691" w="4492911">
                <a:moveTo>
                  <a:pt x="0" y="0"/>
                </a:moveTo>
                <a:lnTo>
                  <a:pt x="4492912" y="0"/>
                </a:lnTo>
                <a:lnTo>
                  <a:pt x="4492912" y="6499691"/>
                </a:lnTo>
                <a:lnTo>
                  <a:pt x="0" y="649969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7" id="7"/>
          <p:cNvSpPr/>
          <p:nvPr/>
        </p:nvSpPr>
        <p:spPr>
          <a:xfrm flipH="true" flipV="false" rot="0">
            <a:off x="14181401" y="5720003"/>
            <a:ext cx="4492911" cy="6499691"/>
          </a:xfrm>
          <a:custGeom>
            <a:avLst/>
            <a:gdLst/>
            <a:ahLst/>
            <a:cxnLst/>
            <a:rect r="r" b="b" t="t" l="l"/>
            <a:pathLst>
              <a:path h="6499691" w="4492911">
                <a:moveTo>
                  <a:pt x="4492911" y="0"/>
                </a:moveTo>
                <a:lnTo>
                  <a:pt x="0" y="0"/>
                </a:lnTo>
                <a:lnTo>
                  <a:pt x="0" y="6499691"/>
                </a:lnTo>
                <a:lnTo>
                  <a:pt x="4492911" y="6499691"/>
                </a:lnTo>
                <a:lnTo>
                  <a:pt x="4492911"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8" id="8"/>
          <p:cNvSpPr/>
          <p:nvPr/>
        </p:nvSpPr>
        <p:spPr>
          <a:xfrm flipH="false" flipV="false" rot="0">
            <a:off x="-178404" y="-136857"/>
            <a:ext cx="3324226" cy="2331114"/>
          </a:xfrm>
          <a:custGeom>
            <a:avLst/>
            <a:gdLst/>
            <a:ahLst/>
            <a:cxnLst/>
            <a:rect r="r" b="b" t="t" l="l"/>
            <a:pathLst>
              <a:path h="2331114" w="3324226">
                <a:moveTo>
                  <a:pt x="0" y="0"/>
                </a:moveTo>
                <a:lnTo>
                  <a:pt x="3324227" y="0"/>
                </a:lnTo>
                <a:lnTo>
                  <a:pt x="3324227" y="2331114"/>
                </a:lnTo>
                <a:lnTo>
                  <a:pt x="0" y="233111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true" flipV="false" rot="0">
            <a:off x="15366595" y="0"/>
            <a:ext cx="3307717" cy="2319537"/>
          </a:xfrm>
          <a:custGeom>
            <a:avLst/>
            <a:gdLst/>
            <a:ahLst/>
            <a:cxnLst/>
            <a:rect r="r" b="b" t="t" l="l"/>
            <a:pathLst>
              <a:path h="2319537" w="3307717">
                <a:moveTo>
                  <a:pt x="3307717" y="0"/>
                </a:moveTo>
                <a:lnTo>
                  <a:pt x="0" y="0"/>
                </a:lnTo>
                <a:lnTo>
                  <a:pt x="0" y="2319537"/>
                </a:lnTo>
                <a:lnTo>
                  <a:pt x="3307717" y="2319537"/>
                </a:lnTo>
                <a:lnTo>
                  <a:pt x="3307717"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10" id="10"/>
          <p:cNvSpPr/>
          <p:nvPr/>
        </p:nvSpPr>
        <p:spPr>
          <a:xfrm flipH="false" flipV="false" rot="0">
            <a:off x="8441846" y="1028700"/>
            <a:ext cx="1404308" cy="1429321"/>
          </a:xfrm>
          <a:custGeom>
            <a:avLst/>
            <a:gdLst/>
            <a:ahLst/>
            <a:cxnLst/>
            <a:rect r="r" b="b" t="t" l="l"/>
            <a:pathLst>
              <a:path h="1429321" w="1404308">
                <a:moveTo>
                  <a:pt x="0" y="0"/>
                </a:moveTo>
                <a:lnTo>
                  <a:pt x="1404308" y="0"/>
                </a:lnTo>
                <a:lnTo>
                  <a:pt x="1404308" y="1429321"/>
                </a:lnTo>
                <a:lnTo>
                  <a:pt x="0" y="142932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true" flipV="false" rot="0">
            <a:off x="4255814" y="8196625"/>
            <a:ext cx="1164268" cy="2271743"/>
          </a:xfrm>
          <a:custGeom>
            <a:avLst/>
            <a:gdLst/>
            <a:ahLst/>
            <a:cxnLst/>
            <a:rect r="r" b="b" t="t" l="l"/>
            <a:pathLst>
              <a:path h="2271743" w="1164268">
                <a:moveTo>
                  <a:pt x="1164268" y="0"/>
                </a:moveTo>
                <a:lnTo>
                  <a:pt x="0" y="0"/>
                </a:lnTo>
                <a:lnTo>
                  <a:pt x="0" y="2271743"/>
                </a:lnTo>
                <a:lnTo>
                  <a:pt x="1164268" y="2271743"/>
                </a:lnTo>
                <a:lnTo>
                  <a:pt x="1164268" y="0"/>
                </a:lnTo>
                <a:close/>
              </a:path>
            </a:pathLst>
          </a:custGeom>
          <a:blipFill>
            <a:blip r:embed="rId16">
              <a:extLst>
                <a:ext uri="{96DAC541-7B7A-43D3-8B79-37D633B846F1}">
                  <asvg:svgBlip xmlns:asvg="http://schemas.microsoft.com/office/drawing/2016/SVG/main" r:embed="rId17"/>
                </a:ext>
              </a:extLst>
            </a:blip>
            <a:stretch>
              <a:fillRect l="0" t="0" r="0" b="0"/>
            </a:stretch>
          </a:blipFill>
          <a:ln cap="sq">
            <a:noFill/>
            <a:prstDash val="solid"/>
            <a:miter/>
          </a:ln>
        </p:spPr>
      </p:sp>
      <p:sp>
        <p:nvSpPr>
          <p:cNvPr name="Freeform 12" id="12"/>
          <p:cNvSpPr/>
          <p:nvPr/>
        </p:nvSpPr>
        <p:spPr>
          <a:xfrm flipH="false" flipV="false" rot="0">
            <a:off x="13231666" y="8122429"/>
            <a:ext cx="1164268" cy="2271743"/>
          </a:xfrm>
          <a:custGeom>
            <a:avLst/>
            <a:gdLst/>
            <a:ahLst/>
            <a:cxnLst/>
            <a:rect r="r" b="b" t="t" l="l"/>
            <a:pathLst>
              <a:path h="2271743" w="1164268">
                <a:moveTo>
                  <a:pt x="0" y="0"/>
                </a:moveTo>
                <a:lnTo>
                  <a:pt x="1164268" y="0"/>
                </a:lnTo>
                <a:lnTo>
                  <a:pt x="1164268" y="2271742"/>
                </a:lnTo>
                <a:lnTo>
                  <a:pt x="0" y="227174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a:ln cap="sq">
            <a:noFill/>
            <a:prstDash val="solid"/>
            <a:miter/>
          </a:ln>
        </p:spPr>
      </p:sp>
      <p:sp>
        <p:nvSpPr>
          <p:cNvPr name="TextBox 13" id="13"/>
          <p:cNvSpPr txBox="true"/>
          <p:nvPr/>
        </p:nvSpPr>
        <p:spPr>
          <a:xfrm rot="0">
            <a:off x="4185183" y="3275087"/>
            <a:ext cx="9841435" cy="2686050"/>
          </a:xfrm>
          <a:prstGeom prst="rect">
            <a:avLst/>
          </a:prstGeom>
        </p:spPr>
        <p:txBody>
          <a:bodyPr anchor="t" rtlCol="false" tIns="0" lIns="0" bIns="0" rIns="0">
            <a:spAutoFit/>
          </a:bodyPr>
          <a:lstStyle/>
          <a:p>
            <a:pPr algn="ctr">
              <a:lnSpc>
                <a:spcPts val="7091"/>
              </a:lnSpc>
            </a:pPr>
            <a:r>
              <a:rPr lang="en-US" sz="5909">
                <a:solidFill>
                  <a:srgbClr val="293486"/>
                </a:solidFill>
                <a:latin typeface="Poetsen"/>
                <a:ea typeface="Poetsen"/>
                <a:cs typeface="Poetsen"/>
                <a:sym typeface="Poetsen"/>
              </a:rPr>
              <a:t>BENTUK NEGARA, BENTUK PEMERINTAHAN DAN SISTEM PEMERINTAHAN</a:t>
            </a:r>
          </a:p>
        </p:txBody>
      </p:sp>
      <p:sp>
        <p:nvSpPr>
          <p:cNvPr name="Freeform 14" id="14"/>
          <p:cNvSpPr/>
          <p:nvPr/>
        </p:nvSpPr>
        <p:spPr>
          <a:xfrm flipH="false" flipV="false" rot="398324">
            <a:off x="1101905" y="2987010"/>
            <a:ext cx="615695" cy="643023"/>
          </a:xfrm>
          <a:custGeom>
            <a:avLst/>
            <a:gdLst/>
            <a:ahLst/>
            <a:cxnLst/>
            <a:rect r="r" b="b" t="t" l="l"/>
            <a:pathLst>
              <a:path h="643023" w="615695">
                <a:moveTo>
                  <a:pt x="0" y="0"/>
                </a:moveTo>
                <a:lnTo>
                  <a:pt x="615695" y="0"/>
                </a:lnTo>
                <a:lnTo>
                  <a:pt x="615695" y="643023"/>
                </a:lnTo>
                <a:lnTo>
                  <a:pt x="0" y="643023"/>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5" id="15"/>
          <p:cNvSpPr/>
          <p:nvPr/>
        </p:nvSpPr>
        <p:spPr>
          <a:xfrm flipH="false" flipV="false" rot="0">
            <a:off x="16404759" y="2632064"/>
            <a:ext cx="615695" cy="643023"/>
          </a:xfrm>
          <a:custGeom>
            <a:avLst/>
            <a:gdLst/>
            <a:ahLst/>
            <a:cxnLst/>
            <a:rect r="r" b="b" t="t" l="l"/>
            <a:pathLst>
              <a:path h="643023" w="615695">
                <a:moveTo>
                  <a:pt x="0" y="0"/>
                </a:moveTo>
                <a:lnTo>
                  <a:pt x="615695" y="0"/>
                </a:lnTo>
                <a:lnTo>
                  <a:pt x="615695" y="643023"/>
                </a:lnTo>
                <a:lnTo>
                  <a:pt x="0" y="643023"/>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6" id="16"/>
          <p:cNvSpPr/>
          <p:nvPr/>
        </p:nvSpPr>
        <p:spPr>
          <a:xfrm flipH="false" flipV="false" rot="-1129582">
            <a:off x="14348759" y="4173557"/>
            <a:ext cx="400085" cy="631298"/>
          </a:xfrm>
          <a:custGeom>
            <a:avLst/>
            <a:gdLst/>
            <a:ahLst/>
            <a:cxnLst/>
            <a:rect r="r" b="b" t="t" l="l"/>
            <a:pathLst>
              <a:path h="631298" w="400085">
                <a:moveTo>
                  <a:pt x="0" y="0"/>
                </a:moveTo>
                <a:lnTo>
                  <a:pt x="400085" y="0"/>
                </a:lnTo>
                <a:lnTo>
                  <a:pt x="400085" y="631297"/>
                </a:lnTo>
                <a:lnTo>
                  <a:pt x="0" y="631297"/>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a:ln cap="sq">
            <a:noFill/>
            <a:prstDash val="solid"/>
            <a:miter/>
          </a:ln>
        </p:spPr>
      </p:sp>
      <p:sp>
        <p:nvSpPr>
          <p:cNvPr name="Freeform 17" id="17"/>
          <p:cNvSpPr/>
          <p:nvPr/>
        </p:nvSpPr>
        <p:spPr>
          <a:xfrm flipH="false" flipV="false" rot="529469">
            <a:off x="3191878" y="4200509"/>
            <a:ext cx="400085" cy="631298"/>
          </a:xfrm>
          <a:custGeom>
            <a:avLst/>
            <a:gdLst/>
            <a:ahLst/>
            <a:cxnLst/>
            <a:rect r="r" b="b" t="t" l="l"/>
            <a:pathLst>
              <a:path h="631298" w="400085">
                <a:moveTo>
                  <a:pt x="0" y="0"/>
                </a:moveTo>
                <a:lnTo>
                  <a:pt x="400085" y="0"/>
                </a:lnTo>
                <a:lnTo>
                  <a:pt x="400085" y="631297"/>
                </a:lnTo>
                <a:lnTo>
                  <a:pt x="0" y="631297"/>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a:ln cap="sq">
            <a:noFill/>
            <a:prstDash val="solid"/>
            <a:miter/>
          </a:ln>
        </p:spPr>
      </p:sp>
      <p:sp>
        <p:nvSpPr>
          <p:cNvPr name="Freeform 18" id="18"/>
          <p:cNvSpPr/>
          <p:nvPr/>
        </p:nvSpPr>
        <p:spPr>
          <a:xfrm flipH="false" flipV="false" rot="-948197">
            <a:off x="311959" y="4449100"/>
            <a:ext cx="400085" cy="631298"/>
          </a:xfrm>
          <a:custGeom>
            <a:avLst/>
            <a:gdLst/>
            <a:ahLst/>
            <a:cxnLst/>
            <a:rect r="r" b="b" t="t" l="l"/>
            <a:pathLst>
              <a:path h="631298" w="400085">
                <a:moveTo>
                  <a:pt x="0" y="0"/>
                </a:moveTo>
                <a:lnTo>
                  <a:pt x="400085" y="0"/>
                </a:lnTo>
                <a:lnTo>
                  <a:pt x="400085" y="631298"/>
                </a:lnTo>
                <a:lnTo>
                  <a:pt x="0" y="631298"/>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a:ln cap="sq">
            <a:noFill/>
            <a:prstDash val="solid"/>
            <a:miter/>
          </a:ln>
        </p:spPr>
      </p:sp>
      <p:sp>
        <p:nvSpPr>
          <p:cNvPr name="Freeform 19" id="19"/>
          <p:cNvSpPr/>
          <p:nvPr/>
        </p:nvSpPr>
        <p:spPr>
          <a:xfrm flipH="false" flipV="false" rot="947999">
            <a:off x="17523435" y="4216105"/>
            <a:ext cx="400085" cy="631298"/>
          </a:xfrm>
          <a:custGeom>
            <a:avLst/>
            <a:gdLst/>
            <a:ahLst/>
            <a:cxnLst/>
            <a:rect r="r" b="b" t="t" l="l"/>
            <a:pathLst>
              <a:path h="631298" w="400085">
                <a:moveTo>
                  <a:pt x="0" y="0"/>
                </a:moveTo>
                <a:lnTo>
                  <a:pt x="400085" y="0"/>
                </a:lnTo>
                <a:lnTo>
                  <a:pt x="400085" y="631297"/>
                </a:lnTo>
                <a:lnTo>
                  <a:pt x="0" y="631297"/>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a:ln cap="sq">
            <a:noFill/>
            <a:prstDash val="solid"/>
            <a:miter/>
          </a:ln>
        </p:spPr>
      </p:sp>
      <p:pic>
        <p:nvPicPr>
          <p:cNvPr name="Picture 20" id="20">
            <a:hlinkClick action="ppaction://media"/>
          </p:cNvPr>
          <p:cNvPicPr>
            <a:picLocks noChangeAspect="true"/>
          </p:cNvPicPr>
          <p:nvPr>
            <a:audioFile r:link="rId26"/>
            <p:extLst>
              <p:ext uri="{DAA4B4D4-6D71-4841-9C94-3DE7FCFB9230}">
                <p14:media xmlns:p14="http://schemas.microsoft.com/office/powerpoint/2010/main" r:embed="rId25"/>
              </p:ext>
            </p:extLst>
          </p:nvPr>
        </p:nvPicPr>
        <p:blipFill>
          <a:blip r:embed="rId24"/>
          <a:stretch>
            <a:fillRect/>
          </a:stretch>
        </p:blipFill>
        <p:spPr>
          <a:xfrm>
            <a:off x="8629650" y="4629150"/>
            <a:ext cx="1028700" cy="1028700"/>
          </a:xfrm>
          <a:prstGeom prst="rect">
            <a:avLst/>
          </a:prstGeom>
        </p:spPr>
      </p:pic>
    </p:spTree>
  </p:cSld>
  <p:clrMapOvr>
    <a:masterClrMapping/>
  </p:clrMapOvr>
  <p:timing>
    <p:tnLst>
      <p:par>
        <p:cTn dur="indefinite" restart="never" nodeType="tmRoot">
          <p:childTnLst>
            <p:cmd cmd="playFrom(0.0)">
              <p:cBhvr>
                <p:cTn/>
                <p:tgtEl>
                  <p:spTgt spid="20"/>
                </p:tgtEl>
              </p:cBhvr>
            </p:cmd>
            <p:audio>
              <p:cMediaNode vol="100000" showWhenStopped="false">
                <p:cTn/>
                <p:tgtEl>
                  <p:spTgt spid="20"/>
                </p:tgtEl>
              </p:cMediaNode>
            </p:audi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264159" y="8781695"/>
            <a:ext cx="18816319" cy="3010611"/>
          </a:xfrm>
          <a:custGeom>
            <a:avLst/>
            <a:gdLst/>
            <a:ahLst/>
            <a:cxnLst/>
            <a:rect r="r" b="b" t="t" l="l"/>
            <a:pathLst>
              <a:path h="3010611" w="18816319">
                <a:moveTo>
                  <a:pt x="0" y="0"/>
                </a:moveTo>
                <a:lnTo>
                  <a:pt x="18816318" y="0"/>
                </a:lnTo>
                <a:lnTo>
                  <a:pt x="18816318" y="3010610"/>
                </a:lnTo>
                <a:lnTo>
                  <a:pt x="0" y="30106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5400000">
            <a:off x="1054519" y="4166270"/>
            <a:ext cx="3866682" cy="4005038"/>
          </a:xfrm>
          <a:custGeom>
            <a:avLst/>
            <a:gdLst/>
            <a:ahLst/>
            <a:cxnLst/>
            <a:rect r="r" b="b" t="t" l="l"/>
            <a:pathLst>
              <a:path h="4005038" w="3866682">
                <a:moveTo>
                  <a:pt x="0" y="0"/>
                </a:moveTo>
                <a:lnTo>
                  <a:pt x="3866682" y="0"/>
                </a:lnTo>
                <a:lnTo>
                  <a:pt x="3866682" y="4005037"/>
                </a:lnTo>
                <a:lnTo>
                  <a:pt x="0" y="40050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0">
            <a:off x="2338812" y="3726543"/>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5" id="5"/>
          <p:cNvSpPr/>
          <p:nvPr/>
        </p:nvSpPr>
        <p:spPr>
          <a:xfrm flipH="false" flipV="false" rot="5400000">
            <a:off x="5250057" y="4166270"/>
            <a:ext cx="3866682" cy="4005038"/>
          </a:xfrm>
          <a:custGeom>
            <a:avLst/>
            <a:gdLst/>
            <a:ahLst/>
            <a:cxnLst/>
            <a:rect r="r" b="b" t="t" l="l"/>
            <a:pathLst>
              <a:path h="4005038" w="3866682">
                <a:moveTo>
                  <a:pt x="0" y="0"/>
                </a:moveTo>
                <a:lnTo>
                  <a:pt x="3866681" y="0"/>
                </a:lnTo>
                <a:lnTo>
                  <a:pt x="3866681" y="4005037"/>
                </a:lnTo>
                <a:lnTo>
                  <a:pt x="0" y="40050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0">
            <a:off x="6569182" y="3726543"/>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7" id="7"/>
          <p:cNvSpPr/>
          <p:nvPr/>
        </p:nvSpPr>
        <p:spPr>
          <a:xfrm flipH="false" flipV="false" rot="5400000">
            <a:off x="9464644" y="4166270"/>
            <a:ext cx="3866682" cy="4005038"/>
          </a:xfrm>
          <a:custGeom>
            <a:avLst/>
            <a:gdLst/>
            <a:ahLst/>
            <a:cxnLst/>
            <a:rect r="r" b="b" t="t" l="l"/>
            <a:pathLst>
              <a:path h="4005038" w="3866682">
                <a:moveTo>
                  <a:pt x="0" y="0"/>
                </a:moveTo>
                <a:lnTo>
                  <a:pt x="3866682" y="0"/>
                </a:lnTo>
                <a:lnTo>
                  <a:pt x="3866682" y="4005037"/>
                </a:lnTo>
                <a:lnTo>
                  <a:pt x="0" y="40050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8" id="8"/>
          <p:cNvSpPr/>
          <p:nvPr/>
        </p:nvSpPr>
        <p:spPr>
          <a:xfrm flipH="false" flipV="false" rot="0">
            <a:off x="10783769" y="3726543"/>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9" id="9"/>
          <p:cNvSpPr/>
          <p:nvPr/>
        </p:nvSpPr>
        <p:spPr>
          <a:xfrm flipH="false" flipV="false" rot="0">
            <a:off x="708155" y="8102130"/>
            <a:ext cx="1416556" cy="1866961"/>
          </a:xfrm>
          <a:custGeom>
            <a:avLst/>
            <a:gdLst/>
            <a:ahLst/>
            <a:cxnLst/>
            <a:rect r="r" b="b" t="t" l="l"/>
            <a:pathLst>
              <a:path h="1866961" w="1416556">
                <a:moveTo>
                  <a:pt x="0" y="0"/>
                </a:moveTo>
                <a:lnTo>
                  <a:pt x="1416556" y="0"/>
                </a:lnTo>
                <a:lnTo>
                  <a:pt x="1416556" y="1866960"/>
                </a:lnTo>
                <a:lnTo>
                  <a:pt x="0" y="186696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10" id="10"/>
          <p:cNvSpPr/>
          <p:nvPr/>
        </p:nvSpPr>
        <p:spPr>
          <a:xfrm flipH="true" flipV="false" rot="-948884">
            <a:off x="15769623" y="8691507"/>
            <a:ext cx="952418" cy="1493989"/>
          </a:xfrm>
          <a:custGeom>
            <a:avLst/>
            <a:gdLst/>
            <a:ahLst/>
            <a:cxnLst/>
            <a:rect r="r" b="b" t="t" l="l"/>
            <a:pathLst>
              <a:path h="1493989" w="952418">
                <a:moveTo>
                  <a:pt x="952418" y="0"/>
                </a:moveTo>
                <a:lnTo>
                  <a:pt x="0" y="0"/>
                </a:lnTo>
                <a:lnTo>
                  <a:pt x="0" y="1493988"/>
                </a:lnTo>
                <a:lnTo>
                  <a:pt x="952418" y="1493988"/>
                </a:lnTo>
                <a:lnTo>
                  <a:pt x="952418"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11" id="11"/>
          <p:cNvSpPr/>
          <p:nvPr/>
        </p:nvSpPr>
        <p:spPr>
          <a:xfrm flipH="false" flipV="false" rot="-661359">
            <a:off x="-2363323" y="608827"/>
            <a:ext cx="7898548" cy="809601"/>
          </a:xfrm>
          <a:custGeom>
            <a:avLst/>
            <a:gdLst/>
            <a:ahLst/>
            <a:cxnLst/>
            <a:rect r="r" b="b" t="t" l="l"/>
            <a:pathLst>
              <a:path h="809601" w="7898548">
                <a:moveTo>
                  <a:pt x="0" y="0"/>
                </a:moveTo>
                <a:lnTo>
                  <a:pt x="7898547" y="0"/>
                </a:lnTo>
                <a:lnTo>
                  <a:pt x="7898547" y="809602"/>
                </a:lnTo>
                <a:lnTo>
                  <a:pt x="0" y="80960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12" id="12"/>
          <p:cNvSpPr/>
          <p:nvPr/>
        </p:nvSpPr>
        <p:spPr>
          <a:xfrm flipH="true" flipV="false" rot="675005">
            <a:off x="12754227" y="623899"/>
            <a:ext cx="7898548" cy="809601"/>
          </a:xfrm>
          <a:custGeom>
            <a:avLst/>
            <a:gdLst/>
            <a:ahLst/>
            <a:cxnLst/>
            <a:rect r="r" b="b" t="t" l="l"/>
            <a:pathLst>
              <a:path h="809601" w="7898548">
                <a:moveTo>
                  <a:pt x="7898548" y="0"/>
                </a:moveTo>
                <a:lnTo>
                  <a:pt x="0" y="0"/>
                </a:lnTo>
                <a:lnTo>
                  <a:pt x="0" y="809602"/>
                </a:lnTo>
                <a:lnTo>
                  <a:pt x="7898548" y="809602"/>
                </a:lnTo>
                <a:lnTo>
                  <a:pt x="7898548"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13" id="13"/>
          <p:cNvSpPr/>
          <p:nvPr/>
        </p:nvSpPr>
        <p:spPr>
          <a:xfrm flipH="false" flipV="false" rot="0">
            <a:off x="712045" y="5343309"/>
            <a:ext cx="441652" cy="261126"/>
          </a:xfrm>
          <a:custGeom>
            <a:avLst/>
            <a:gdLst/>
            <a:ahLst/>
            <a:cxnLst/>
            <a:rect r="r" b="b" t="t" l="l"/>
            <a:pathLst>
              <a:path h="261126" w="441652">
                <a:moveTo>
                  <a:pt x="0" y="0"/>
                </a:moveTo>
                <a:lnTo>
                  <a:pt x="441651" y="0"/>
                </a:lnTo>
                <a:lnTo>
                  <a:pt x="441651" y="261127"/>
                </a:lnTo>
                <a:lnTo>
                  <a:pt x="0" y="26112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4" id="14"/>
          <p:cNvSpPr/>
          <p:nvPr/>
        </p:nvSpPr>
        <p:spPr>
          <a:xfrm flipH="false" flipV="false" rot="0">
            <a:off x="16907592" y="6755133"/>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5" id="15"/>
          <p:cNvSpPr/>
          <p:nvPr/>
        </p:nvSpPr>
        <p:spPr>
          <a:xfrm flipH="false" flipV="false" rot="0">
            <a:off x="10672622" y="877118"/>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16" id="16"/>
          <p:cNvSpPr txBox="true"/>
          <p:nvPr/>
        </p:nvSpPr>
        <p:spPr>
          <a:xfrm rot="0">
            <a:off x="2750467" y="1751378"/>
            <a:ext cx="12787067" cy="1390584"/>
          </a:xfrm>
          <a:prstGeom prst="rect">
            <a:avLst/>
          </a:prstGeom>
        </p:spPr>
        <p:txBody>
          <a:bodyPr anchor="t" rtlCol="false" tIns="0" lIns="0" bIns="0" rIns="0">
            <a:spAutoFit/>
          </a:bodyPr>
          <a:lstStyle/>
          <a:p>
            <a:pPr algn="ctr" marL="0" indent="0" lvl="0">
              <a:lnSpc>
                <a:spcPts val="10800"/>
              </a:lnSpc>
              <a:spcBef>
                <a:spcPct val="0"/>
              </a:spcBef>
            </a:pPr>
            <a:r>
              <a:rPr lang="en-US" sz="9000" strike="noStrike" u="none">
                <a:solidFill>
                  <a:srgbClr val="FFFFFF"/>
                </a:solidFill>
                <a:latin typeface="Poetsen"/>
                <a:ea typeface="Poetsen"/>
                <a:cs typeface="Poetsen"/>
                <a:sym typeface="Poetsen"/>
              </a:rPr>
              <a:t>Tujuan Pembelajaran</a:t>
            </a:r>
          </a:p>
        </p:txBody>
      </p:sp>
      <p:sp>
        <p:nvSpPr>
          <p:cNvPr name="TextBox 17" id="17"/>
          <p:cNvSpPr txBox="true"/>
          <p:nvPr/>
        </p:nvSpPr>
        <p:spPr>
          <a:xfrm rot="0">
            <a:off x="1346421" y="4730514"/>
            <a:ext cx="3213214" cy="3267075"/>
          </a:xfrm>
          <a:prstGeom prst="rect">
            <a:avLst/>
          </a:prstGeom>
        </p:spPr>
        <p:txBody>
          <a:bodyPr anchor="t" rtlCol="false" tIns="0" lIns="0" bIns="0" rIns="0">
            <a:spAutoFit/>
          </a:bodyPr>
          <a:lstStyle/>
          <a:p>
            <a:pPr algn="ctr">
              <a:lnSpc>
                <a:spcPts val="4200"/>
              </a:lnSpc>
            </a:pPr>
            <a:r>
              <a:rPr lang="en-US" sz="3000">
                <a:solidFill>
                  <a:srgbClr val="293486"/>
                </a:solidFill>
                <a:latin typeface="Cooper Hewitt"/>
                <a:ea typeface="Cooper Hewitt"/>
                <a:cs typeface="Cooper Hewitt"/>
                <a:sym typeface="Cooper Hewitt"/>
              </a:rPr>
              <a:t>Peserta didik mampu mengorganisasikan (C4) unsur-unsur terbentuknya negara</a:t>
            </a:r>
          </a:p>
        </p:txBody>
      </p:sp>
      <p:sp>
        <p:nvSpPr>
          <p:cNvPr name="TextBox 18" id="18"/>
          <p:cNvSpPr txBox="true"/>
          <p:nvPr/>
        </p:nvSpPr>
        <p:spPr>
          <a:xfrm rot="0">
            <a:off x="2566225" y="3867683"/>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sp>
        <p:nvSpPr>
          <p:cNvPr name="TextBox 19" id="19"/>
          <p:cNvSpPr txBox="true"/>
          <p:nvPr/>
        </p:nvSpPr>
        <p:spPr>
          <a:xfrm rot="0">
            <a:off x="6760215" y="3867683"/>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sp>
        <p:nvSpPr>
          <p:cNvPr name="TextBox 20" id="20"/>
          <p:cNvSpPr txBox="true"/>
          <p:nvPr/>
        </p:nvSpPr>
        <p:spPr>
          <a:xfrm rot="0">
            <a:off x="10976616" y="3867683"/>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
        <p:nvSpPr>
          <p:cNvPr name="TextBox 21" id="21"/>
          <p:cNvSpPr txBox="true"/>
          <p:nvPr/>
        </p:nvSpPr>
        <p:spPr>
          <a:xfrm rot="0">
            <a:off x="5481589" y="4997214"/>
            <a:ext cx="3403618" cy="2733675"/>
          </a:xfrm>
          <a:prstGeom prst="rect">
            <a:avLst/>
          </a:prstGeom>
        </p:spPr>
        <p:txBody>
          <a:bodyPr anchor="t" rtlCol="false" tIns="0" lIns="0" bIns="0" rIns="0">
            <a:spAutoFit/>
          </a:bodyPr>
          <a:lstStyle/>
          <a:p>
            <a:pPr algn="ctr">
              <a:lnSpc>
                <a:spcPts val="4200"/>
              </a:lnSpc>
            </a:pPr>
            <a:r>
              <a:rPr lang="en-US" sz="3000">
                <a:solidFill>
                  <a:srgbClr val="293486"/>
                </a:solidFill>
                <a:latin typeface="Cooper Hewitt"/>
                <a:ea typeface="Cooper Hewitt"/>
                <a:cs typeface="Cooper Hewitt"/>
                <a:sym typeface="Cooper Hewitt"/>
              </a:rPr>
              <a:t>Peserta didik mampu menguraikan (C4) bentuk dan sistem pemerintahan</a:t>
            </a:r>
            <a:r>
              <a:rPr lang="en-US" sz="3000">
                <a:solidFill>
                  <a:srgbClr val="293486"/>
                </a:solidFill>
                <a:latin typeface="Cooper Hewitt"/>
                <a:ea typeface="Cooper Hewitt"/>
                <a:cs typeface="Cooper Hewitt"/>
                <a:sym typeface="Cooper Hewitt"/>
              </a:rPr>
              <a:t> </a:t>
            </a:r>
          </a:p>
        </p:txBody>
      </p:sp>
      <p:sp>
        <p:nvSpPr>
          <p:cNvPr name="TextBox 22" id="22"/>
          <p:cNvSpPr txBox="true"/>
          <p:nvPr/>
        </p:nvSpPr>
        <p:spPr>
          <a:xfrm rot="0">
            <a:off x="9681216" y="4861324"/>
            <a:ext cx="3403618" cy="3024505"/>
          </a:xfrm>
          <a:prstGeom prst="rect">
            <a:avLst/>
          </a:prstGeom>
        </p:spPr>
        <p:txBody>
          <a:bodyPr anchor="t" rtlCol="false" tIns="0" lIns="0" bIns="0" rIns="0">
            <a:spAutoFit/>
          </a:bodyPr>
          <a:lstStyle/>
          <a:p>
            <a:pPr algn="ctr">
              <a:lnSpc>
                <a:spcPts val="3920"/>
              </a:lnSpc>
            </a:pPr>
            <a:r>
              <a:rPr lang="en-US" sz="2800">
                <a:solidFill>
                  <a:srgbClr val="293486"/>
                </a:solidFill>
                <a:latin typeface="Cooper Hewitt"/>
                <a:ea typeface="Cooper Hewitt"/>
                <a:cs typeface="Cooper Hewitt"/>
                <a:sym typeface="Cooper Hewitt"/>
              </a:rPr>
              <a:t>Peserta didik mampu membandingkan (C5) bentuk dan sistem pemerintahan yang pernah belaku di Indonesia</a:t>
            </a:r>
          </a:p>
        </p:txBody>
      </p:sp>
      <p:sp>
        <p:nvSpPr>
          <p:cNvPr name="Freeform 23" id="23"/>
          <p:cNvSpPr/>
          <p:nvPr/>
        </p:nvSpPr>
        <p:spPr>
          <a:xfrm flipH="false" flipV="false" rot="5400000">
            <a:off x="13679232" y="4166270"/>
            <a:ext cx="3866682" cy="4005038"/>
          </a:xfrm>
          <a:custGeom>
            <a:avLst/>
            <a:gdLst/>
            <a:ahLst/>
            <a:cxnLst/>
            <a:rect r="r" b="b" t="t" l="l"/>
            <a:pathLst>
              <a:path h="4005038" w="3866682">
                <a:moveTo>
                  <a:pt x="0" y="0"/>
                </a:moveTo>
                <a:lnTo>
                  <a:pt x="3866681" y="0"/>
                </a:lnTo>
                <a:lnTo>
                  <a:pt x="3866681" y="4005037"/>
                </a:lnTo>
                <a:lnTo>
                  <a:pt x="0" y="40050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4" id="24"/>
          <p:cNvSpPr/>
          <p:nvPr/>
        </p:nvSpPr>
        <p:spPr>
          <a:xfrm flipH="false" flipV="false" rot="0">
            <a:off x="14998357" y="3726543"/>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25" id="25"/>
          <p:cNvSpPr txBox="true"/>
          <p:nvPr/>
        </p:nvSpPr>
        <p:spPr>
          <a:xfrm rot="0">
            <a:off x="15191204" y="3867683"/>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
        <p:nvSpPr>
          <p:cNvPr name="TextBox 26" id="26"/>
          <p:cNvSpPr txBox="true"/>
          <p:nvPr/>
        </p:nvSpPr>
        <p:spPr>
          <a:xfrm rot="0">
            <a:off x="13895804" y="4918474"/>
            <a:ext cx="3403618" cy="2529205"/>
          </a:xfrm>
          <a:prstGeom prst="rect">
            <a:avLst/>
          </a:prstGeom>
        </p:spPr>
        <p:txBody>
          <a:bodyPr anchor="t" rtlCol="false" tIns="0" lIns="0" bIns="0" rIns="0">
            <a:spAutoFit/>
          </a:bodyPr>
          <a:lstStyle/>
          <a:p>
            <a:pPr algn="ctr">
              <a:lnSpc>
                <a:spcPts val="3920"/>
              </a:lnSpc>
            </a:pPr>
            <a:r>
              <a:rPr lang="en-US" sz="2800">
                <a:solidFill>
                  <a:srgbClr val="293486"/>
                </a:solidFill>
                <a:latin typeface="Cooper Hewitt"/>
                <a:ea typeface="Cooper Hewitt"/>
                <a:cs typeface="Cooper Hewitt"/>
                <a:sym typeface="Cooper Hewitt"/>
              </a:rPr>
              <a:t>Peserta didik mampu mengkategorikan (C6) perbandingan bentuk dan sistem pemerintahan di dunia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264159" y="8765348"/>
            <a:ext cx="18816319" cy="3010611"/>
          </a:xfrm>
          <a:custGeom>
            <a:avLst/>
            <a:gdLst/>
            <a:ahLst/>
            <a:cxnLst/>
            <a:rect r="r" b="b" t="t" l="l"/>
            <a:pathLst>
              <a:path h="3010611" w="18816319">
                <a:moveTo>
                  <a:pt x="0" y="0"/>
                </a:moveTo>
                <a:lnTo>
                  <a:pt x="18816318" y="0"/>
                </a:lnTo>
                <a:lnTo>
                  <a:pt x="18816318" y="3010611"/>
                </a:lnTo>
                <a:lnTo>
                  <a:pt x="0" y="30106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80782" y="0"/>
            <a:ext cx="4152055" cy="764687"/>
          </a:xfrm>
          <a:custGeom>
            <a:avLst/>
            <a:gdLst/>
            <a:ahLst/>
            <a:cxnLst/>
            <a:rect r="r" b="b" t="t" l="l"/>
            <a:pathLst>
              <a:path h="764687" w="4152055">
                <a:moveTo>
                  <a:pt x="0" y="0"/>
                </a:moveTo>
                <a:lnTo>
                  <a:pt x="4152055" y="0"/>
                </a:lnTo>
                <a:lnTo>
                  <a:pt x="4152055" y="764687"/>
                </a:lnTo>
                <a:lnTo>
                  <a:pt x="0" y="764687"/>
                </a:lnTo>
                <a:lnTo>
                  <a:pt x="0" y="0"/>
                </a:lnTo>
                <a:close/>
              </a:path>
            </a:pathLst>
          </a:custGeom>
          <a:blipFill>
            <a:blip r:embed="rId4">
              <a:extLst>
                <a:ext uri="{96DAC541-7B7A-43D3-8B79-37D633B846F1}">
                  <asvg:svgBlip xmlns:asvg="http://schemas.microsoft.com/office/drawing/2016/SVG/main" r:embed="rId5"/>
                </a:ext>
              </a:extLst>
            </a:blip>
            <a:stretch>
              <a:fillRect l="-99103" t="0" r="0" b="0"/>
            </a:stretch>
          </a:blipFill>
          <a:ln cap="sq">
            <a:noFill/>
            <a:prstDash val="solid"/>
            <a:miter/>
          </a:ln>
        </p:spPr>
      </p:sp>
      <p:sp>
        <p:nvSpPr>
          <p:cNvPr name="Freeform 4" id="4"/>
          <p:cNvSpPr/>
          <p:nvPr/>
        </p:nvSpPr>
        <p:spPr>
          <a:xfrm flipH="false" flipV="false" rot="0">
            <a:off x="14275024" y="0"/>
            <a:ext cx="4152055" cy="764687"/>
          </a:xfrm>
          <a:custGeom>
            <a:avLst/>
            <a:gdLst/>
            <a:ahLst/>
            <a:cxnLst/>
            <a:rect r="r" b="b" t="t" l="l"/>
            <a:pathLst>
              <a:path h="764687" w="4152055">
                <a:moveTo>
                  <a:pt x="0" y="0"/>
                </a:moveTo>
                <a:lnTo>
                  <a:pt x="4152055" y="0"/>
                </a:lnTo>
                <a:lnTo>
                  <a:pt x="4152055" y="764687"/>
                </a:lnTo>
                <a:lnTo>
                  <a:pt x="0" y="764687"/>
                </a:lnTo>
                <a:lnTo>
                  <a:pt x="0" y="0"/>
                </a:lnTo>
                <a:close/>
              </a:path>
            </a:pathLst>
          </a:custGeom>
          <a:blipFill>
            <a:blip r:embed="rId4">
              <a:extLst>
                <a:ext uri="{96DAC541-7B7A-43D3-8B79-37D633B846F1}">
                  <asvg:svgBlip xmlns:asvg="http://schemas.microsoft.com/office/drawing/2016/SVG/main" r:embed="rId5"/>
                </a:ext>
              </a:extLst>
            </a:blip>
            <a:stretch>
              <a:fillRect l="-99103" t="0" r="0" b="0"/>
            </a:stretch>
          </a:blipFill>
          <a:ln cap="sq">
            <a:noFill/>
            <a:prstDash val="solid"/>
            <a:miter/>
          </a:ln>
        </p:spPr>
      </p:sp>
      <p:sp>
        <p:nvSpPr>
          <p:cNvPr name="Freeform 5" id="5"/>
          <p:cNvSpPr/>
          <p:nvPr/>
        </p:nvSpPr>
        <p:spPr>
          <a:xfrm flipH="false" flipV="false" rot="0">
            <a:off x="3246900" y="1319962"/>
            <a:ext cx="11813249" cy="6121411"/>
          </a:xfrm>
          <a:custGeom>
            <a:avLst/>
            <a:gdLst/>
            <a:ahLst/>
            <a:cxnLst/>
            <a:rect r="r" b="b" t="t" l="l"/>
            <a:pathLst>
              <a:path h="6121411" w="11813249">
                <a:moveTo>
                  <a:pt x="0" y="0"/>
                </a:moveTo>
                <a:lnTo>
                  <a:pt x="11813250" y="0"/>
                </a:lnTo>
                <a:lnTo>
                  <a:pt x="11813250" y="6121411"/>
                </a:lnTo>
                <a:lnTo>
                  <a:pt x="0" y="61214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0">
            <a:off x="6286026" y="6389475"/>
            <a:ext cx="5715947" cy="3908279"/>
          </a:xfrm>
          <a:custGeom>
            <a:avLst/>
            <a:gdLst/>
            <a:ahLst/>
            <a:cxnLst/>
            <a:rect r="r" b="b" t="t" l="l"/>
            <a:pathLst>
              <a:path h="3908279" w="5715947">
                <a:moveTo>
                  <a:pt x="0" y="0"/>
                </a:moveTo>
                <a:lnTo>
                  <a:pt x="5715948" y="0"/>
                </a:lnTo>
                <a:lnTo>
                  <a:pt x="5715948" y="3908279"/>
                </a:lnTo>
                <a:lnTo>
                  <a:pt x="0" y="390827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208821" y="2824130"/>
            <a:ext cx="1007250" cy="1308117"/>
          </a:xfrm>
          <a:custGeom>
            <a:avLst/>
            <a:gdLst/>
            <a:ahLst/>
            <a:cxnLst/>
            <a:rect r="r" b="b" t="t" l="l"/>
            <a:pathLst>
              <a:path h="1308117" w="1007250">
                <a:moveTo>
                  <a:pt x="0" y="0"/>
                </a:moveTo>
                <a:lnTo>
                  <a:pt x="1007250" y="0"/>
                </a:lnTo>
                <a:lnTo>
                  <a:pt x="1007250" y="1308117"/>
                </a:lnTo>
                <a:lnTo>
                  <a:pt x="0" y="130811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5847427" y="2824130"/>
            <a:ext cx="1007250" cy="1308117"/>
          </a:xfrm>
          <a:custGeom>
            <a:avLst/>
            <a:gdLst/>
            <a:ahLst/>
            <a:cxnLst/>
            <a:rect r="r" b="b" t="t" l="l"/>
            <a:pathLst>
              <a:path h="1308117" w="1007250">
                <a:moveTo>
                  <a:pt x="0" y="0"/>
                </a:moveTo>
                <a:lnTo>
                  <a:pt x="1007250" y="0"/>
                </a:lnTo>
                <a:lnTo>
                  <a:pt x="1007250" y="1308117"/>
                </a:lnTo>
                <a:lnTo>
                  <a:pt x="0" y="130811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9" id="9"/>
          <p:cNvSpPr/>
          <p:nvPr/>
        </p:nvSpPr>
        <p:spPr>
          <a:xfrm flipH="false" flipV="false" rot="0">
            <a:off x="16193375" y="7441373"/>
            <a:ext cx="1367492" cy="2856380"/>
          </a:xfrm>
          <a:custGeom>
            <a:avLst/>
            <a:gdLst/>
            <a:ahLst/>
            <a:cxnLst/>
            <a:rect r="r" b="b" t="t" l="l"/>
            <a:pathLst>
              <a:path h="2856380" w="1367492">
                <a:moveTo>
                  <a:pt x="0" y="0"/>
                </a:moveTo>
                <a:lnTo>
                  <a:pt x="1367492" y="0"/>
                </a:lnTo>
                <a:lnTo>
                  <a:pt x="1367492" y="2856381"/>
                </a:lnTo>
                <a:lnTo>
                  <a:pt x="0" y="28563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10" id="10"/>
          <p:cNvSpPr/>
          <p:nvPr/>
        </p:nvSpPr>
        <p:spPr>
          <a:xfrm flipH="false" flipV="false" rot="0">
            <a:off x="1028700" y="7441373"/>
            <a:ext cx="1367492" cy="2856380"/>
          </a:xfrm>
          <a:custGeom>
            <a:avLst/>
            <a:gdLst/>
            <a:ahLst/>
            <a:cxnLst/>
            <a:rect r="r" b="b" t="t" l="l"/>
            <a:pathLst>
              <a:path h="2856380" w="1367492">
                <a:moveTo>
                  <a:pt x="0" y="0"/>
                </a:moveTo>
                <a:lnTo>
                  <a:pt x="1367492" y="0"/>
                </a:lnTo>
                <a:lnTo>
                  <a:pt x="1367492" y="2856381"/>
                </a:lnTo>
                <a:lnTo>
                  <a:pt x="0" y="28563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11" id="11"/>
          <p:cNvSpPr/>
          <p:nvPr/>
        </p:nvSpPr>
        <p:spPr>
          <a:xfrm flipH="false" flipV="false" rot="0">
            <a:off x="2396192" y="1690943"/>
            <a:ext cx="238115" cy="375725"/>
          </a:xfrm>
          <a:custGeom>
            <a:avLst/>
            <a:gdLst/>
            <a:ahLst/>
            <a:cxnLst/>
            <a:rect r="r" b="b" t="t" l="l"/>
            <a:pathLst>
              <a:path h="375725" w="238115">
                <a:moveTo>
                  <a:pt x="0" y="0"/>
                </a:moveTo>
                <a:lnTo>
                  <a:pt x="238116" y="0"/>
                </a:lnTo>
                <a:lnTo>
                  <a:pt x="238116" y="375724"/>
                </a:lnTo>
                <a:lnTo>
                  <a:pt x="0" y="37572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2" id="12"/>
          <p:cNvSpPr/>
          <p:nvPr/>
        </p:nvSpPr>
        <p:spPr>
          <a:xfrm flipH="false" flipV="false" rot="0">
            <a:off x="15651583" y="6502046"/>
            <a:ext cx="377979" cy="393729"/>
          </a:xfrm>
          <a:custGeom>
            <a:avLst/>
            <a:gdLst/>
            <a:ahLst/>
            <a:cxnLst/>
            <a:rect r="r" b="b" t="t" l="l"/>
            <a:pathLst>
              <a:path h="393729" w="377979">
                <a:moveTo>
                  <a:pt x="0" y="0"/>
                </a:moveTo>
                <a:lnTo>
                  <a:pt x="377980" y="0"/>
                </a:lnTo>
                <a:lnTo>
                  <a:pt x="377980" y="393728"/>
                </a:lnTo>
                <a:lnTo>
                  <a:pt x="0" y="39372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3" id="13"/>
          <p:cNvSpPr/>
          <p:nvPr/>
        </p:nvSpPr>
        <p:spPr>
          <a:xfrm flipH="false" flipV="false" rot="0">
            <a:off x="9153525" y="382343"/>
            <a:ext cx="377979" cy="393729"/>
          </a:xfrm>
          <a:custGeom>
            <a:avLst/>
            <a:gdLst/>
            <a:ahLst/>
            <a:cxnLst/>
            <a:rect r="r" b="b" t="t" l="l"/>
            <a:pathLst>
              <a:path h="393729" w="377979">
                <a:moveTo>
                  <a:pt x="0" y="0"/>
                </a:moveTo>
                <a:lnTo>
                  <a:pt x="377979" y="0"/>
                </a:lnTo>
                <a:lnTo>
                  <a:pt x="377979" y="393729"/>
                </a:lnTo>
                <a:lnTo>
                  <a:pt x="0" y="39372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4" id="14"/>
          <p:cNvSpPr/>
          <p:nvPr/>
        </p:nvSpPr>
        <p:spPr>
          <a:xfrm flipH="false" flipV="false" rot="0">
            <a:off x="1774419" y="6371482"/>
            <a:ext cx="441652" cy="261126"/>
          </a:xfrm>
          <a:custGeom>
            <a:avLst/>
            <a:gdLst/>
            <a:ahLst/>
            <a:cxnLst/>
            <a:rect r="r" b="b" t="t" l="l"/>
            <a:pathLst>
              <a:path h="261126" w="441652">
                <a:moveTo>
                  <a:pt x="0" y="0"/>
                </a:moveTo>
                <a:lnTo>
                  <a:pt x="441652" y="0"/>
                </a:lnTo>
                <a:lnTo>
                  <a:pt x="441652" y="261127"/>
                </a:lnTo>
                <a:lnTo>
                  <a:pt x="0" y="261127"/>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5" id="15"/>
          <p:cNvSpPr/>
          <p:nvPr/>
        </p:nvSpPr>
        <p:spPr>
          <a:xfrm flipH="false" flipV="false" rot="0">
            <a:off x="17410031" y="1690943"/>
            <a:ext cx="301672" cy="301672"/>
          </a:xfrm>
          <a:custGeom>
            <a:avLst/>
            <a:gdLst/>
            <a:ahLst/>
            <a:cxnLst/>
            <a:rect r="r" b="b" t="t" l="l"/>
            <a:pathLst>
              <a:path h="301672" w="301672">
                <a:moveTo>
                  <a:pt x="0" y="0"/>
                </a:moveTo>
                <a:lnTo>
                  <a:pt x="301672" y="0"/>
                </a:lnTo>
                <a:lnTo>
                  <a:pt x="301672" y="301671"/>
                </a:lnTo>
                <a:lnTo>
                  <a:pt x="0" y="301671"/>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TextBox 16" id="16"/>
          <p:cNvSpPr txBox="true"/>
          <p:nvPr/>
        </p:nvSpPr>
        <p:spPr>
          <a:xfrm rot="0">
            <a:off x="4814094" y="4698732"/>
            <a:ext cx="8659813" cy="1666875"/>
          </a:xfrm>
          <a:prstGeom prst="rect">
            <a:avLst/>
          </a:prstGeom>
        </p:spPr>
        <p:txBody>
          <a:bodyPr anchor="t" rtlCol="false" tIns="0" lIns="0" bIns="0" rIns="0">
            <a:spAutoFit/>
          </a:bodyPr>
          <a:lstStyle/>
          <a:p>
            <a:pPr algn="l" marL="647702" indent="-323851" lvl="1">
              <a:lnSpc>
                <a:spcPts val="4200"/>
              </a:lnSpc>
              <a:buFont typeface="Arial"/>
              <a:buChar char="•"/>
            </a:pPr>
            <a:r>
              <a:rPr lang="en-US" sz="3000">
                <a:solidFill>
                  <a:srgbClr val="293486"/>
                </a:solidFill>
                <a:latin typeface="Cooper Hewitt"/>
                <a:ea typeface="Cooper Hewitt"/>
                <a:cs typeface="Cooper Hewitt"/>
                <a:sym typeface="Cooper Hewitt"/>
              </a:rPr>
              <a:t>Bagaimana bentuk negara dan bentuk pemerintahan negara-negara di dunia? Apakah sama?</a:t>
            </a:r>
          </a:p>
        </p:txBody>
      </p:sp>
      <p:sp>
        <p:nvSpPr>
          <p:cNvPr name="TextBox 17" id="17"/>
          <p:cNvSpPr txBox="true"/>
          <p:nvPr/>
        </p:nvSpPr>
        <p:spPr>
          <a:xfrm rot="0">
            <a:off x="4329758" y="2286498"/>
            <a:ext cx="9628484" cy="1290516"/>
          </a:xfrm>
          <a:prstGeom prst="rect">
            <a:avLst/>
          </a:prstGeom>
        </p:spPr>
        <p:txBody>
          <a:bodyPr anchor="t" rtlCol="false" tIns="0" lIns="0" bIns="0" rIns="0">
            <a:spAutoFit/>
          </a:bodyPr>
          <a:lstStyle/>
          <a:p>
            <a:pPr algn="ctr" marL="0" indent="0" lvl="0">
              <a:lnSpc>
                <a:spcPts val="10496"/>
              </a:lnSpc>
              <a:spcBef>
                <a:spcPct val="0"/>
              </a:spcBef>
            </a:pPr>
            <a:r>
              <a:rPr lang="en-US" sz="7497" strike="noStrike" u="none">
                <a:solidFill>
                  <a:srgbClr val="293486"/>
                </a:solidFill>
                <a:latin typeface="Poetsen"/>
                <a:ea typeface="Poetsen"/>
                <a:cs typeface="Poetsen"/>
                <a:sym typeface="Poetsen"/>
              </a:rPr>
              <a:t> Pertanyaan Diskusi</a:t>
            </a:r>
          </a:p>
        </p:txBody>
      </p:sp>
      <p:sp>
        <p:nvSpPr>
          <p:cNvPr name="TextBox 18" id="18"/>
          <p:cNvSpPr txBox="true"/>
          <p:nvPr/>
        </p:nvSpPr>
        <p:spPr>
          <a:xfrm rot="0">
            <a:off x="4795044" y="3967539"/>
            <a:ext cx="8697913" cy="600075"/>
          </a:xfrm>
          <a:prstGeom prst="rect">
            <a:avLst/>
          </a:prstGeom>
        </p:spPr>
        <p:txBody>
          <a:bodyPr anchor="t" rtlCol="false" tIns="0" lIns="0" bIns="0" rIns="0">
            <a:spAutoFit/>
          </a:bodyPr>
          <a:lstStyle/>
          <a:p>
            <a:pPr algn="l" marL="647702" indent="-323851" lvl="1">
              <a:lnSpc>
                <a:spcPts val="4200"/>
              </a:lnSpc>
              <a:buFont typeface="Arial"/>
              <a:buChar char="•"/>
            </a:pPr>
            <a:r>
              <a:rPr lang="en-US" sz="3000">
                <a:solidFill>
                  <a:srgbClr val="293486"/>
                </a:solidFill>
                <a:latin typeface="Cooper Hewitt"/>
                <a:ea typeface="Cooper Hewitt"/>
                <a:cs typeface="Cooper Hewitt"/>
                <a:sym typeface="Cooper Hewitt"/>
              </a:rPr>
              <a:t>Apa yang kamu ketahui tentang negara?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264159" y="8765348"/>
            <a:ext cx="18816319" cy="3010611"/>
          </a:xfrm>
          <a:custGeom>
            <a:avLst/>
            <a:gdLst/>
            <a:ahLst/>
            <a:cxnLst/>
            <a:rect r="r" b="b" t="t" l="l"/>
            <a:pathLst>
              <a:path h="3010611" w="18816319">
                <a:moveTo>
                  <a:pt x="0" y="0"/>
                </a:moveTo>
                <a:lnTo>
                  <a:pt x="18816318" y="0"/>
                </a:lnTo>
                <a:lnTo>
                  <a:pt x="18816318" y="3010611"/>
                </a:lnTo>
                <a:lnTo>
                  <a:pt x="0" y="30106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80782" y="0"/>
            <a:ext cx="4152055" cy="764687"/>
          </a:xfrm>
          <a:custGeom>
            <a:avLst/>
            <a:gdLst/>
            <a:ahLst/>
            <a:cxnLst/>
            <a:rect r="r" b="b" t="t" l="l"/>
            <a:pathLst>
              <a:path h="764687" w="4152055">
                <a:moveTo>
                  <a:pt x="0" y="0"/>
                </a:moveTo>
                <a:lnTo>
                  <a:pt x="4152055" y="0"/>
                </a:lnTo>
                <a:lnTo>
                  <a:pt x="4152055" y="764687"/>
                </a:lnTo>
                <a:lnTo>
                  <a:pt x="0" y="764687"/>
                </a:lnTo>
                <a:lnTo>
                  <a:pt x="0" y="0"/>
                </a:lnTo>
                <a:close/>
              </a:path>
            </a:pathLst>
          </a:custGeom>
          <a:blipFill>
            <a:blip r:embed="rId4">
              <a:extLst>
                <a:ext uri="{96DAC541-7B7A-43D3-8B79-37D633B846F1}">
                  <asvg:svgBlip xmlns:asvg="http://schemas.microsoft.com/office/drawing/2016/SVG/main" r:embed="rId5"/>
                </a:ext>
              </a:extLst>
            </a:blip>
            <a:stretch>
              <a:fillRect l="-99103" t="0" r="0" b="0"/>
            </a:stretch>
          </a:blipFill>
          <a:ln cap="sq">
            <a:noFill/>
            <a:prstDash val="solid"/>
            <a:miter/>
          </a:ln>
        </p:spPr>
      </p:sp>
      <p:sp>
        <p:nvSpPr>
          <p:cNvPr name="Freeform 4" id="4"/>
          <p:cNvSpPr/>
          <p:nvPr/>
        </p:nvSpPr>
        <p:spPr>
          <a:xfrm flipH="false" flipV="false" rot="0">
            <a:off x="14275024" y="0"/>
            <a:ext cx="4152055" cy="764687"/>
          </a:xfrm>
          <a:custGeom>
            <a:avLst/>
            <a:gdLst/>
            <a:ahLst/>
            <a:cxnLst/>
            <a:rect r="r" b="b" t="t" l="l"/>
            <a:pathLst>
              <a:path h="764687" w="4152055">
                <a:moveTo>
                  <a:pt x="0" y="0"/>
                </a:moveTo>
                <a:lnTo>
                  <a:pt x="4152055" y="0"/>
                </a:lnTo>
                <a:lnTo>
                  <a:pt x="4152055" y="764687"/>
                </a:lnTo>
                <a:lnTo>
                  <a:pt x="0" y="764687"/>
                </a:lnTo>
                <a:lnTo>
                  <a:pt x="0" y="0"/>
                </a:lnTo>
                <a:close/>
              </a:path>
            </a:pathLst>
          </a:custGeom>
          <a:blipFill>
            <a:blip r:embed="rId4">
              <a:extLst>
                <a:ext uri="{96DAC541-7B7A-43D3-8B79-37D633B846F1}">
                  <asvg:svgBlip xmlns:asvg="http://schemas.microsoft.com/office/drawing/2016/SVG/main" r:embed="rId5"/>
                </a:ext>
              </a:extLst>
            </a:blip>
            <a:stretch>
              <a:fillRect l="-99103" t="0" r="0" b="0"/>
            </a:stretch>
          </a:blipFill>
          <a:ln cap="sq">
            <a:noFill/>
            <a:prstDash val="solid"/>
            <a:miter/>
          </a:ln>
        </p:spPr>
      </p:sp>
      <p:sp>
        <p:nvSpPr>
          <p:cNvPr name="Freeform 5" id="5"/>
          <p:cNvSpPr/>
          <p:nvPr/>
        </p:nvSpPr>
        <p:spPr>
          <a:xfrm flipH="false" flipV="false" rot="0">
            <a:off x="3246900" y="1319962"/>
            <a:ext cx="11813249" cy="6121411"/>
          </a:xfrm>
          <a:custGeom>
            <a:avLst/>
            <a:gdLst/>
            <a:ahLst/>
            <a:cxnLst/>
            <a:rect r="r" b="b" t="t" l="l"/>
            <a:pathLst>
              <a:path h="6121411" w="11813249">
                <a:moveTo>
                  <a:pt x="0" y="0"/>
                </a:moveTo>
                <a:lnTo>
                  <a:pt x="11813250" y="0"/>
                </a:lnTo>
                <a:lnTo>
                  <a:pt x="11813250" y="6121411"/>
                </a:lnTo>
                <a:lnTo>
                  <a:pt x="0" y="61214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0">
            <a:off x="6286026" y="6389475"/>
            <a:ext cx="5715947" cy="3908279"/>
          </a:xfrm>
          <a:custGeom>
            <a:avLst/>
            <a:gdLst/>
            <a:ahLst/>
            <a:cxnLst/>
            <a:rect r="r" b="b" t="t" l="l"/>
            <a:pathLst>
              <a:path h="3908279" w="5715947">
                <a:moveTo>
                  <a:pt x="0" y="0"/>
                </a:moveTo>
                <a:lnTo>
                  <a:pt x="5715948" y="0"/>
                </a:lnTo>
                <a:lnTo>
                  <a:pt x="5715948" y="3908279"/>
                </a:lnTo>
                <a:lnTo>
                  <a:pt x="0" y="390827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208821" y="2824130"/>
            <a:ext cx="1007250" cy="1308117"/>
          </a:xfrm>
          <a:custGeom>
            <a:avLst/>
            <a:gdLst/>
            <a:ahLst/>
            <a:cxnLst/>
            <a:rect r="r" b="b" t="t" l="l"/>
            <a:pathLst>
              <a:path h="1308117" w="1007250">
                <a:moveTo>
                  <a:pt x="0" y="0"/>
                </a:moveTo>
                <a:lnTo>
                  <a:pt x="1007250" y="0"/>
                </a:lnTo>
                <a:lnTo>
                  <a:pt x="1007250" y="1308117"/>
                </a:lnTo>
                <a:lnTo>
                  <a:pt x="0" y="130811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5847427" y="2824130"/>
            <a:ext cx="1007250" cy="1308117"/>
          </a:xfrm>
          <a:custGeom>
            <a:avLst/>
            <a:gdLst/>
            <a:ahLst/>
            <a:cxnLst/>
            <a:rect r="r" b="b" t="t" l="l"/>
            <a:pathLst>
              <a:path h="1308117" w="1007250">
                <a:moveTo>
                  <a:pt x="0" y="0"/>
                </a:moveTo>
                <a:lnTo>
                  <a:pt x="1007250" y="0"/>
                </a:lnTo>
                <a:lnTo>
                  <a:pt x="1007250" y="1308117"/>
                </a:lnTo>
                <a:lnTo>
                  <a:pt x="0" y="130811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9" id="9"/>
          <p:cNvSpPr/>
          <p:nvPr/>
        </p:nvSpPr>
        <p:spPr>
          <a:xfrm flipH="false" flipV="false" rot="0">
            <a:off x="16193375" y="7441373"/>
            <a:ext cx="1367492" cy="2856380"/>
          </a:xfrm>
          <a:custGeom>
            <a:avLst/>
            <a:gdLst/>
            <a:ahLst/>
            <a:cxnLst/>
            <a:rect r="r" b="b" t="t" l="l"/>
            <a:pathLst>
              <a:path h="2856380" w="1367492">
                <a:moveTo>
                  <a:pt x="0" y="0"/>
                </a:moveTo>
                <a:lnTo>
                  <a:pt x="1367492" y="0"/>
                </a:lnTo>
                <a:lnTo>
                  <a:pt x="1367492" y="2856381"/>
                </a:lnTo>
                <a:lnTo>
                  <a:pt x="0" y="28563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10" id="10"/>
          <p:cNvSpPr/>
          <p:nvPr/>
        </p:nvSpPr>
        <p:spPr>
          <a:xfrm flipH="false" flipV="false" rot="0">
            <a:off x="1028700" y="7441373"/>
            <a:ext cx="1367492" cy="2856380"/>
          </a:xfrm>
          <a:custGeom>
            <a:avLst/>
            <a:gdLst/>
            <a:ahLst/>
            <a:cxnLst/>
            <a:rect r="r" b="b" t="t" l="l"/>
            <a:pathLst>
              <a:path h="2856380" w="1367492">
                <a:moveTo>
                  <a:pt x="0" y="0"/>
                </a:moveTo>
                <a:lnTo>
                  <a:pt x="1367492" y="0"/>
                </a:lnTo>
                <a:lnTo>
                  <a:pt x="1367492" y="2856381"/>
                </a:lnTo>
                <a:lnTo>
                  <a:pt x="0" y="28563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11" id="11"/>
          <p:cNvSpPr/>
          <p:nvPr/>
        </p:nvSpPr>
        <p:spPr>
          <a:xfrm flipH="false" flipV="false" rot="0">
            <a:off x="2396192" y="1690943"/>
            <a:ext cx="238115" cy="375725"/>
          </a:xfrm>
          <a:custGeom>
            <a:avLst/>
            <a:gdLst/>
            <a:ahLst/>
            <a:cxnLst/>
            <a:rect r="r" b="b" t="t" l="l"/>
            <a:pathLst>
              <a:path h="375725" w="238115">
                <a:moveTo>
                  <a:pt x="0" y="0"/>
                </a:moveTo>
                <a:lnTo>
                  <a:pt x="238116" y="0"/>
                </a:lnTo>
                <a:lnTo>
                  <a:pt x="238116" y="375724"/>
                </a:lnTo>
                <a:lnTo>
                  <a:pt x="0" y="37572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2" id="12"/>
          <p:cNvSpPr/>
          <p:nvPr/>
        </p:nvSpPr>
        <p:spPr>
          <a:xfrm flipH="false" flipV="false" rot="0">
            <a:off x="15651583" y="6502046"/>
            <a:ext cx="377979" cy="393729"/>
          </a:xfrm>
          <a:custGeom>
            <a:avLst/>
            <a:gdLst/>
            <a:ahLst/>
            <a:cxnLst/>
            <a:rect r="r" b="b" t="t" l="l"/>
            <a:pathLst>
              <a:path h="393729" w="377979">
                <a:moveTo>
                  <a:pt x="0" y="0"/>
                </a:moveTo>
                <a:lnTo>
                  <a:pt x="377980" y="0"/>
                </a:lnTo>
                <a:lnTo>
                  <a:pt x="377980" y="393728"/>
                </a:lnTo>
                <a:lnTo>
                  <a:pt x="0" y="39372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3" id="13"/>
          <p:cNvSpPr/>
          <p:nvPr/>
        </p:nvSpPr>
        <p:spPr>
          <a:xfrm flipH="false" flipV="false" rot="0">
            <a:off x="9153525" y="382343"/>
            <a:ext cx="377979" cy="393729"/>
          </a:xfrm>
          <a:custGeom>
            <a:avLst/>
            <a:gdLst/>
            <a:ahLst/>
            <a:cxnLst/>
            <a:rect r="r" b="b" t="t" l="l"/>
            <a:pathLst>
              <a:path h="393729" w="377979">
                <a:moveTo>
                  <a:pt x="0" y="0"/>
                </a:moveTo>
                <a:lnTo>
                  <a:pt x="377979" y="0"/>
                </a:lnTo>
                <a:lnTo>
                  <a:pt x="377979" y="393729"/>
                </a:lnTo>
                <a:lnTo>
                  <a:pt x="0" y="39372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4" id="14"/>
          <p:cNvSpPr/>
          <p:nvPr/>
        </p:nvSpPr>
        <p:spPr>
          <a:xfrm flipH="false" flipV="false" rot="0">
            <a:off x="1774419" y="6371482"/>
            <a:ext cx="441652" cy="261126"/>
          </a:xfrm>
          <a:custGeom>
            <a:avLst/>
            <a:gdLst/>
            <a:ahLst/>
            <a:cxnLst/>
            <a:rect r="r" b="b" t="t" l="l"/>
            <a:pathLst>
              <a:path h="261126" w="441652">
                <a:moveTo>
                  <a:pt x="0" y="0"/>
                </a:moveTo>
                <a:lnTo>
                  <a:pt x="441652" y="0"/>
                </a:lnTo>
                <a:lnTo>
                  <a:pt x="441652" y="261127"/>
                </a:lnTo>
                <a:lnTo>
                  <a:pt x="0" y="261127"/>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5" id="15"/>
          <p:cNvSpPr/>
          <p:nvPr/>
        </p:nvSpPr>
        <p:spPr>
          <a:xfrm flipH="false" flipV="false" rot="0">
            <a:off x="17410031" y="1690943"/>
            <a:ext cx="301672" cy="301672"/>
          </a:xfrm>
          <a:custGeom>
            <a:avLst/>
            <a:gdLst/>
            <a:ahLst/>
            <a:cxnLst/>
            <a:rect r="r" b="b" t="t" l="l"/>
            <a:pathLst>
              <a:path h="301672" w="301672">
                <a:moveTo>
                  <a:pt x="0" y="0"/>
                </a:moveTo>
                <a:lnTo>
                  <a:pt x="301672" y="0"/>
                </a:lnTo>
                <a:lnTo>
                  <a:pt x="301672" y="301671"/>
                </a:lnTo>
                <a:lnTo>
                  <a:pt x="0" y="301671"/>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6" id="16"/>
          <p:cNvSpPr/>
          <p:nvPr/>
        </p:nvSpPr>
        <p:spPr>
          <a:xfrm flipH="false" flipV="false" rot="0">
            <a:off x="7965180" y="4503722"/>
            <a:ext cx="2376689" cy="2376689"/>
          </a:xfrm>
          <a:custGeom>
            <a:avLst/>
            <a:gdLst/>
            <a:ahLst/>
            <a:cxnLst/>
            <a:rect r="r" b="b" t="t" l="l"/>
            <a:pathLst>
              <a:path h="2376689" w="2376689">
                <a:moveTo>
                  <a:pt x="0" y="0"/>
                </a:moveTo>
                <a:lnTo>
                  <a:pt x="2376690" y="0"/>
                </a:lnTo>
                <a:lnTo>
                  <a:pt x="2376690" y="2376689"/>
                </a:lnTo>
                <a:lnTo>
                  <a:pt x="0" y="2376689"/>
                </a:lnTo>
                <a:lnTo>
                  <a:pt x="0" y="0"/>
                </a:lnTo>
                <a:close/>
              </a:path>
            </a:pathLst>
          </a:custGeom>
          <a:blipFill>
            <a:blip r:embed="rId22"/>
            <a:stretch>
              <a:fillRect l="0" t="0" r="0" b="0"/>
            </a:stretch>
          </a:blipFill>
        </p:spPr>
      </p:sp>
      <p:sp>
        <p:nvSpPr>
          <p:cNvPr name="TextBox 17" id="17"/>
          <p:cNvSpPr txBox="true"/>
          <p:nvPr/>
        </p:nvSpPr>
        <p:spPr>
          <a:xfrm rot="0">
            <a:off x="4329758" y="1584430"/>
            <a:ext cx="9628484" cy="1186885"/>
          </a:xfrm>
          <a:prstGeom prst="rect">
            <a:avLst/>
          </a:prstGeom>
        </p:spPr>
        <p:txBody>
          <a:bodyPr anchor="t" rtlCol="false" tIns="0" lIns="0" bIns="0" rIns="0">
            <a:spAutoFit/>
          </a:bodyPr>
          <a:lstStyle/>
          <a:p>
            <a:pPr algn="ctr" marL="0" indent="0" lvl="0">
              <a:lnSpc>
                <a:spcPts val="9656"/>
              </a:lnSpc>
              <a:spcBef>
                <a:spcPct val="0"/>
              </a:spcBef>
            </a:pPr>
            <a:r>
              <a:rPr lang="en-US" sz="6897">
                <a:solidFill>
                  <a:srgbClr val="293486"/>
                </a:solidFill>
                <a:latin typeface="Poetsen"/>
                <a:ea typeface="Poetsen"/>
                <a:cs typeface="Poetsen"/>
                <a:sym typeface="Poetsen"/>
              </a:rPr>
              <a:t>Menonton Video</a:t>
            </a:r>
          </a:p>
        </p:txBody>
      </p:sp>
      <p:sp>
        <p:nvSpPr>
          <p:cNvPr name="TextBox 18" id="18"/>
          <p:cNvSpPr txBox="true"/>
          <p:nvPr/>
        </p:nvSpPr>
        <p:spPr>
          <a:xfrm rot="0">
            <a:off x="4458537" y="2998772"/>
            <a:ext cx="9767955" cy="1133475"/>
          </a:xfrm>
          <a:prstGeom prst="rect">
            <a:avLst/>
          </a:prstGeom>
        </p:spPr>
        <p:txBody>
          <a:bodyPr anchor="t" rtlCol="false" tIns="0" lIns="0" bIns="0" rIns="0">
            <a:spAutoFit/>
          </a:bodyPr>
          <a:lstStyle/>
          <a:p>
            <a:pPr algn="ctr">
              <a:lnSpc>
                <a:spcPts val="4200"/>
              </a:lnSpc>
            </a:pPr>
            <a:r>
              <a:rPr lang="en-US" sz="3000">
                <a:solidFill>
                  <a:srgbClr val="293486"/>
                </a:solidFill>
                <a:latin typeface="Cooper Hewitt"/>
                <a:ea typeface="Cooper Hewitt"/>
                <a:cs typeface="Cooper Hewitt"/>
                <a:sym typeface="Cooper Hewitt"/>
              </a:rPr>
              <a:t>Negara -negara di Dunia</a:t>
            </a:r>
          </a:p>
          <a:p>
            <a:pPr algn="ctr">
              <a:lnSpc>
                <a:spcPts val="4200"/>
              </a:lnSpc>
            </a:pPr>
            <a:r>
              <a:rPr lang="en-US" sz="3000">
                <a:solidFill>
                  <a:srgbClr val="293486"/>
                </a:solidFill>
                <a:latin typeface="Cooper Hewitt"/>
                <a:ea typeface="Cooper Hewitt"/>
                <a:cs typeface="Cooper Hewitt"/>
                <a:sym typeface="Cooper Hewitt"/>
              </a:rPr>
              <a:t>https://youtu.be/ZXYHOVDH5T8?si=yae2NpqsU8k9hLUK</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178404" y="-136857"/>
            <a:ext cx="3324226" cy="2331114"/>
          </a:xfrm>
          <a:custGeom>
            <a:avLst/>
            <a:gdLst/>
            <a:ahLst/>
            <a:cxnLst/>
            <a:rect r="r" b="b" t="t" l="l"/>
            <a:pathLst>
              <a:path h="2331114" w="3324226">
                <a:moveTo>
                  <a:pt x="0" y="0"/>
                </a:moveTo>
                <a:lnTo>
                  <a:pt x="3324227" y="0"/>
                </a:lnTo>
                <a:lnTo>
                  <a:pt x="3324227" y="2331114"/>
                </a:lnTo>
                <a:lnTo>
                  <a:pt x="0" y="23311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5366595" y="0"/>
            <a:ext cx="3307717" cy="2319537"/>
          </a:xfrm>
          <a:custGeom>
            <a:avLst/>
            <a:gdLst/>
            <a:ahLst/>
            <a:cxnLst/>
            <a:rect r="r" b="b" t="t" l="l"/>
            <a:pathLst>
              <a:path h="2319537" w="3307717">
                <a:moveTo>
                  <a:pt x="3307717" y="0"/>
                </a:moveTo>
                <a:lnTo>
                  <a:pt x="0" y="0"/>
                </a:lnTo>
                <a:lnTo>
                  <a:pt x="0" y="2319537"/>
                </a:lnTo>
                <a:lnTo>
                  <a:pt x="3307717" y="2319537"/>
                </a:lnTo>
                <a:lnTo>
                  <a:pt x="3307717"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2915408" y="1709116"/>
            <a:ext cx="12457184" cy="6455086"/>
          </a:xfrm>
          <a:custGeom>
            <a:avLst/>
            <a:gdLst/>
            <a:ahLst/>
            <a:cxnLst/>
            <a:rect r="r" b="b" t="t" l="l"/>
            <a:pathLst>
              <a:path h="6455086" w="12457184">
                <a:moveTo>
                  <a:pt x="0" y="0"/>
                </a:moveTo>
                <a:lnTo>
                  <a:pt x="12457184" y="0"/>
                </a:lnTo>
                <a:lnTo>
                  <a:pt x="12457184" y="6455086"/>
                </a:lnTo>
                <a:lnTo>
                  <a:pt x="0" y="645508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297444" y="8707127"/>
            <a:ext cx="18816319" cy="3010611"/>
          </a:xfrm>
          <a:custGeom>
            <a:avLst/>
            <a:gdLst/>
            <a:ahLst/>
            <a:cxnLst/>
            <a:rect r="r" b="b" t="t" l="l"/>
            <a:pathLst>
              <a:path h="3010611" w="18816319">
                <a:moveTo>
                  <a:pt x="0" y="0"/>
                </a:moveTo>
                <a:lnTo>
                  <a:pt x="18816319" y="0"/>
                </a:lnTo>
                <a:lnTo>
                  <a:pt x="18816319" y="3010611"/>
                </a:lnTo>
                <a:lnTo>
                  <a:pt x="0" y="30106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true" flipV="false" rot="0">
            <a:off x="-38100" y="5143500"/>
            <a:ext cx="4584144" cy="5143500"/>
          </a:xfrm>
          <a:custGeom>
            <a:avLst/>
            <a:gdLst/>
            <a:ahLst/>
            <a:cxnLst/>
            <a:rect r="r" b="b" t="t" l="l"/>
            <a:pathLst>
              <a:path h="5143500" w="4584144">
                <a:moveTo>
                  <a:pt x="4584144" y="0"/>
                </a:moveTo>
                <a:lnTo>
                  <a:pt x="0" y="0"/>
                </a:lnTo>
                <a:lnTo>
                  <a:pt x="0" y="5143500"/>
                </a:lnTo>
                <a:lnTo>
                  <a:pt x="4584144" y="5143500"/>
                </a:lnTo>
                <a:lnTo>
                  <a:pt x="4584144"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483709" y="3372953"/>
            <a:ext cx="390471" cy="269913"/>
          </a:xfrm>
          <a:custGeom>
            <a:avLst/>
            <a:gdLst/>
            <a:ahLst/>
            <a:cxnLst/>
            <a:rect r="r" b="b" t="t" l="l"/>
            <a:pathLst>
              <a:path h="269913" w="390471">
                <a:moveTo>
                  <a:pt x="0" y="0"/>
                </a:moveTo>
                <a:lnTo>
                  <a:pt x="390471" y="0"/>
                </a:lnTo>
                <a:lnTo>
                  <a:pt x="390471" y="269913"/>
                </a:lnTo>
                <a:lnTo>
                  <a:pt x="0" y="2699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7024044" y="4939709"/>
            <a:ext cx="470513" cy="407582"/>
          </a:xfrm>
          <a:custGeom>
            <a:avLst/>
            <a:gdLst/>
            <a:ahLst/>
            <a:cxnLst/>
            <a:rect r="r" b="b" t="t" l="l"/>
            <a:pathLst>
              <a:path h="407582" w="470513">
                <a:moveTo>
                  <a:pt x="0" y="0"/>
                </a:moveTo>
                <a:lnTo>
                  <a:pt x="470512" y="0"/>
                </a:lnTo>
                <a:lnTo>
                  <a:pt x="470512" y="407582"/>
                </a:lnTo>
                <a:lnTo>
                  <a:pt x="0" y="40758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9523771">
            <a:off x="3963916" y="897291"/>
            <a:ext cx="553302" cy="262819"/>
          </a:xfrm>
          <a:custGeom>
            <a:avLst/>
            <a:gdLst/>
            <a:ahLst/>
            <a:cxnLst/>
            <a:rect r="r" b="b" t="t" l="l"/>
            <a:pathLst>
              <a:path h="262819" w="553302">
                <a:moveTo>
                  <a:pt x="0" y="0"/>
                </a:moveTo>
                <a:lnTo>
                  <a:pt x="553303" y="0"/>
                </a:lnTo>
                <a:lnTo>
                  <a:pt x="553303" y="262818"/>
                </a:lnTo>
                <a:lnTo>
                  <a:pt x="0" y="26281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13581624" y="1251519"/>
            <a:ext cx="480006" cy="202803"/>
          </a:xfrm>
          <a:custGeom>
            <a:avLst/>
            <a:gdLst/>
            <a:ahLst/>
            <a:cxnLst/>
            <a:rect r="r" b="b" t="t" l="l"/>
            <a:pathLst>
              <a:path h="202803" w="480006">
                <a:moveTo>
                  <a:pt x="0" y="0"/>
                </a:moveTo>
                <a:lnTo>
                  <a:pt x="480007" y="0"/>
                </a:lnTo>
                <a:lnTo>
                  <a:pt x="480007" y="202802"/>
                </a:lnTo>
                <a:lnTo>
                  <a:pt x="0" y="20280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0">
            <a:off x="14502407" y="7865957"/>
            <a:ext cx="2281833" cy="2421043"/>
          </a:xfrm>
          <a:custGeom>
            <a:avLst/>
            <a:gdLst/>
            <a:ahLst/>
            <a:cxnLst/>
            <a:rect r="r" b="b" t="t" l="l"/>
            <a:pathLst>
              <a:path h="2421043" w="2281833">
                <a:moveTo>
                  <a:pt x="0" y="0"/>
                </a:moveTo>
                <a:lnTo>
                  <a:pt x="2281833" y="0"/>
                </a:lnTo>
                <a:lnTo>
                  <a:pt x="2281833" y="2421043"/>
                </a:lnTo>
                <a:lnTo>
                  <a:pt x="0" y="2421043"/>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12" id="12"/>
          <p:cNvSpPr txBox="true"/>
          <p:nvPr/>
        </p:nvSpPr>
        <p:spPr>
          <a:xfrm rot="0">
            <a:off x="5261990" y="3216432"/>
            <a:ext cx="8539028" cy="3430929"/>
          </a:xfrm>
          <a:prstGeom prst="rect">
            <a:avLst/>
          </a:prstGeom>
        </p:spPr>
        <p:txBody>
          <a:bodyPr anchor="t" rtlCol="false" tIns="0" lIns="0" bIns="0" rIns="0">
            <a:spAutoFit/>
          </a:bodyPr>
          <a:lstStyle/>
          <a:p>
            <a:pPr algn="ctr" marL="0" indent="0" lvl="0">
              <a:lnSpc>
                <a:spcPts val="8980"/>
              </a:lnSpc>
            </a:pPr>
            <a:r>
              <a:rPr lang="en-US" sz="7483">
                <a:solidFill>
                  <a:srgbClr val="293486"/>
                </a:solidFill>
                <a:latin typeface="Poetsen"/>
                <a:ea typeface="Poetsen"/>
                <a:cs typeface="Poetsen"/>
                <a:sym typeface="Poetsen"/>
              </a:rPr>
              <a:t>Unsur-Unsur Terbentuknya Negara</a:t>
            </a:r>
          </a:p>
        </p:txBody>
      </p:sp>
      <p:sp>
        <p:nvSpPr>
          <p:cNvPr name="Freeform 13" id="13"/>
          <p:cNvSpPr/>
          <p:nvPr/>
        </p:nvSpPr>
        <p:spPr>
          <a:xfrm flipH="false" flipV="false" rot="0">
            <a:off x="9153525" y="382343"/>
            <a:ext cx="377979" cy="393729"/>
          </a:xfrm>
          <a:custGeom>
            <a:avLst/>
            <a:gdLst/>
            <a:ahLst/>
            <a:cxnLst/>
            <a:rect r="r" b="b" t="t" l="l"/>
            <a:pathLst>
              <a:path h="393729" w="377979">
                <a:moveTo>
                  <a:pt x="0" y="0"/>
                </a:moveTo>
                <a:lnTo>
                  <a:pt x="377979" y="0"/>
                </a:lnTo>
                <a:lnTo>
                  <a:pt x="377979" y="393729"/>
                </a:lnTo>
                <a:lnTo>
                  <a:pt x="0" y="393729"/>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158683" y="8781695"/>
            <a:ext cx="18816319" cy="3010611"/>
          </a:xfrm>
          <a:custGeom>
            <a:avLst/>
            <a:gdLst/>
            <a:ahLst/>
            <a:cxnLst/>
            <a:rect r="r" b="b" t="t" l="l"/>
            <a:pathLst>
              <a:path h="3010611" w="18816319">
                <a:moveTo>
                  <a:pt x="0" y="0"/>
                </a:moveTo>
                <a:lnTo>
                  <a:pt x="18816319" y="0"/>
                </a:lnTo>
                <a:lnTo>
                  <a:pt x="18816319" y="3010610"/>
                </a:lnTo>
                <a:lnTo>
                  <a:pt x="0" y="30106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950434" y="1908509"/>
            <a:ext cx="11544249" cy="6781813"/>
          </a:xfrm>
          <a:custGeom>
            <a:avLst/>
            <a:gdLst/>
            <a:ahLst/>
            <a:cxnLst/>
            <a:rect r="r" b="b" t="t" l="l"/>
            <a:pathLst>
              <a:path h="6781813" w="11544249">
                <a:moveTo>
                  <a:pt x="0" y="0"/>
                </a:moveTo>
                <a:lnTo>
                  <a:pt x="11544249" y="0"/>
                </a:lnTo>
                <a:lnTo>
                  <a:pt x="11544249" y="6781813"/>
                </a:lnTo>
                <a:lnTo>
                  <a:pt x="0" y="6781813"/>
                </a:lnTo>
                <a:lnTo>
                  <a:pt x="0" y="0"/>
                </a:lnTo>
                <a:close/>
              </a:path>
            </a:pathLst>
          </a:custGeom>
          <a:blipFill>
            <a:blip r:embed="rId4">
              <a:extLst>
                <a:ext uri="{96DAC541-7B7A-43D3-8B79-37D633B846F1}">
                  <asvg:svgBlip xmlns:asvg="http://schemas.microsoft.com/office/drawing/2016/SVG/main" r:embed="rId5"/>
                </a:ext>
              </a:extLst>
            </a:blip>
            <a:stretch>
              <a:fillRect l="-8818" t="-8117" r="-23369" b="-8480"/>
            </a:stretch>
          </a:blipFill>
          <a:ln cap="rnd">
            <a:noFill/>
            <a:prstDash val="solid"/>
            <a:round/>
          </a:ln>
        </p:spPr>
      </p:sp>
      <p:sp>
        <p:nvSpPr>
          <p:cNvPr name="Freeform 4" id="4"/>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5" id="5"/>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196756" b="0"/>
            </a:stretch>
          </a:blipFill>
          <a:ln cap="sq">
            <a:noFill/>
            <a:prstDash val="solid"/>
            <a:miter/>
          </a:ln>
        </p:spPr>
      </p:sp>
      <p:sp>
        <p:nvSpPr>
          <p:cNvPr name="Freeform 7" id="7"/>
          <p:cNvSpPr/>
          <p:nvPr/>
        </p:nvSpPr>
        <p:spPr>
          <a:xfrm flipH="false" flipV="false" rot="0">
            <a:off x="16281734" y="3112936"/>
            <a:ext cx="367099" cy="386420"/>
          </a:xfrm>
          <a:custGeom>
            <a:avLst/>
            <a:gdLst/>
            <a:ahLst/>
            <a:cxnLst/>
            <a:rect r="r" b="b" t="t" l="l"/>
            <a:pathLst>
              <a:path h="386420" w="367099">
                <a:moveTo>
                  <a:pt x="0" y="0"/>
                </a:moveTo>
                <a:lnTo>
                  <a:pt x="367099" y="0"/>
                </a:lnTo>
                <a:lnTo>
                  <a:pt x="367099" y="386419"/>
                </a:lnTo>
                <a:lnTo>
                  <a:pt x="0" y="3864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028700" y="9545944"/>
            <a:ext cx="377979" cy="393729"/>
          </a:xfrm>
          <a:custGeom>
            <a:avLst/>
            <a:gdLst/>
            <a:ahLst/>
            <a:cxnLst/>
            <a:rect r="r" b="b" t="t" l="l"/>
            <a:pathLst>
              <a:path h="393729" w="377979">
                <a:moveTo>
                  <a:pt x="0" y="0"/>
                </a:moveTo>
                <a:lnTo>
                  <a:pt x="377979" y="0"/>
                </a:lnTo>
                <a:lnTo>
                  <a:pt x="377979" y="393728"/>
                </a:lnTo>
                <a:lnTo>
                  <a:pt x="0" y="39372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508783" y="1386778"/>
            <a:ext cx="441652" cy="261126"/>
          </a:xfrm>
          <a:custGeom>
            <a:avLst/>
            <a:gdLst/>
            <a:ahLst/>
            <a:cxnLst/>
            <a:rect r="r" b="b" t="t" l="l"/>
            <a:pathLst>
              <a:path h="261126" w="441652">
                <a:moveTo>
                  <a:pt x="0" y="0"/>
                </a:moveTo>
                <a:lnTo>
                  <a:pt x="441651" y="0"/>
                </a:lnTo>
                <a:lnTo>
                  <a:pt x="441651" y="261127"/>
                </a:lnTo>
                <a:lnTo>
                  <a:pt x="0" y="26112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13796517" y="1593343"/>
            <a:ext cx="351708" cy="351708"/>
          </a:xfrm>
          <a:custGeom>
            <a:avLst/>
            <a:gdLst/>
            <a:ahLst/>
            <a:cxnLst/>
            <a:rect r="r" b="b" t="t" l="l"/>
            <a:pathLst>
              <a:path h="351708" w="351708">
                <a:moveTo>
                  <a:pt x="0" y="0"/>
                </a:moveTo>
                <a:lnTo>
                  <a:pt x="351708" y="0"/>
                </a:lnTo>
                <a:lnTo>
                  <a:pt x="351708" y="351709"/>
                </a:lnTo>
                <a:lnTo>
                  <a:pt x="0" y="35170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0">
            <a:off x="12212888" y="3421657"/>
            <a:ext cx="7633351" cy="3443686"/>
          </a:xfrm>
          <a:custGeom>
            <a:avLst/>
            <a:gdLst/>
            <a:ahLst/>
            <a:cxnLst/>
            <a:rect r="r" b="b" t="t" l="l"/>
            <a:pathLst>
              <a:path h="3443686" w="7633351">
                <a:moveTo>
                  <a:pt x="0" y="0"/>
                </a:moveTo>
                <a:lnTo>
                  <a:pt x="7633350" y="0"/>
                </a:lnTo>
                <a:lnTo>
                  <a:pt x="7633350" y="3443686"/>
                </a:lnTo>
                <a:lnTo>
                  <a:pt x="0" y="3443686"/>
                </a:lnTo>
                <a:lnTo>
                  <a:pt x="0" y="0"/>
                </a:lnTo>
                <a:close/>
              </a:path>
            </a:pathLst>
          </a:custGeom>
          <a:blipFill>
            <a:blip r:embed="rId16"/>
            <a:stretch>
              <a:fillRect l="-7383" t="0" r="0" b="0"/>
            </a:stretch>
          </a:blipFill>
        </p:spPr>
      </p:sp>
      <p:sp>
        <p:nvSpPr>
          <p:cNvPr name="TextBox 12" id="12"/>
          <p:cNvSpPr txBox="true"/>
          <p:nvPr/>
        </p:nvSpPr>
        <p:spPr>
          <a:xfrm rot="0">
            <a:off x="1471117" y="2108705"/>
            <a:ext cx="9557006" cy="1390650"/>
          </a:xfrm>
          <a:prstGeom prst="rect">
            <a:avLst/>
          </a:prstGeom>
        </p:spPr>
        <p:txBody>
          <a:bodyPr anchor="t" rtlCol="false" tIns="0" lIns="0" bIns="0" rIns="0">
            <a:spAutoFit/>
          </a:bodyPr>
          <a:lstStyle/>
          <a:p>
            <a:pPr algn="l" marL="0" indent="0" lvl="0">
              <a:lnSpc>
                <a:spcPts val="10800"/>
              </a:lnSpc>
              <a:spcBef>
                <a:spcPct val="0"/>
              </a:spcBef>
            </a:pPr>
            <a:r>
              <a:rPr lang="en-US" sz="9000">
                <a:solidFill>
                  <a:srgbClr val="293486"/>
                </a:solidFill>
                <a:latin typeface="Poetsen"/>
                <a:ea typeface="Poetsen"/>
                <a:cs typeface="Poetsen"/>
                <a:sym typeface="Poetsen"/>
              </a:rPr>
              <a:t>Penduduk tetap</a:t>
            </a:r>
          </a:p>
        </p:txBody>
      </p:sp>
      <p:sp>
        <p:nvSpPr>
          <p:cNvPr name="TextBox 13" id="13"/>
          <p:cNvSpPr txBox="true"/>
          <p:nvPr/>
        </p:nvSpPr>
        <p:spPr>
          <a:xfrm rot="0">
            <a:off x="1737420" y="3629834"/>
            <a:ext cx="10158702" cy="4333875"/>
          </a:xfrm>
          <a:prstGeom prst="rect">
            <a:avLst/>
          </a:prstGeom>
        </p:spPr>
        <p:txBody>
          <a:bodyPr anchor="t" rtlCol="false" tIns="0" lIns="0" bIns="0" rIns="0">
            <a:spAutoFit/>
          </a:bodyPr>
          <a:lstStyle/>
          <a:p>
            <a:pPr algn="l">
              <a:lnSpc>
                <a:spcPts val="4200"/>
              </a:lnSpc>
            </a:pPr>
            <a:r>
              <a:rPr lang="en-US" sz="3000">
                <a:solidFill>
                  <a:srgbClr val="293486"/>
                </a:solidFill>
                <a:latin typeface="Cooper Hewitt"/>
                <a:ea typeface="Cooper Hewitt"/>
                <a:cs typeface="Cooper Hewitt"/>
                <a:sym typeface="Cooper Hewitt"/>
              </a:rPr>
              <a:t>Syarat “tetap” dalam unsur ini bisa diartikan dalam 2 hal. Pertama, penduduk menjadikan wilayah yang ada sebagai dasar untuk menentukan tempat tinggalnya. Kedua, wilayah itu -sebagai tempat tinggal- dapat diajukan tuntutan sebagai lingkungan tertentu. Pada dasarnya tidak ada ketetapan yang pasti mengenai jumlah minimum penduduk untuk membentuk suatu negara. Penentu status penduduk adalah ikatan hukum dalam satu kebangsaan.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158683" y="8781695"/>
            <a:ext cx="18816319" cy="3010611"/>
          </a:xfrm>
          <a:custGeom>
            <a:avLst/>
            <a:gdLst/>
            <a:ahLst/>
            <a:cxnLst/>
            <a:rect r="r" b="b" t="t" l="l"/>
            <a:pathLst>
              <a:path h="3010611" w="18816319">
                <a:moveTo>
                  <a:pt x="0" y="0"/>
                </a:moveTo>
                <a:lnTo>
                  <a:pt x="18816319" y="0"/>
                </a:lnTo>
                <a:lnTo>
                  <a:pt x="18816319" y="3010610"/>
                </a:lnTo>
                <a:lnTo>
                  <a:pt x="0" y="30106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950434" y="1908509"/>
            <a:ext cx="11544249" cy="6781813"/>
          </a:xfrm>
          <a:custGeom>
            <a:avLst/>
            <a:gdLst/>
            <a:ahLst/>
            <a:cxnLst/>
            <a:rect r="r" b="b" t="t" l="l"/>
            <a:pathLst>
              <a:path h="6781813" w="11544249">
                <a:moveTo>
                  <a:pt x="0" y="0"/>
                </a:moveTo>
                <a:lnTo>
                  <a:pt x="11544249" y="0"/>
                </a:lnTo>
                <a:lnTo>
                  <a:pt x="11544249" y="6781813"/>
                </a:lnTo>
                <a:lnTo>
                  <a:pt x="0" y="6781813"/>
                </a:lnTo>
                <a:lnTo>
                  <a:pt x="0" y="0"/>
                </a:lnTo>
                <a:close/>
              </a:path>
            </a:pathLst>
          </a:custGeom>
          <a:blipFill>
            <a:blip r:embed="rId4">
              <a:extLst>
                <a:ext uri="{96DAC541-7B7A-43D3-8B79-37D633B846F1}">
                  <asvg:svgBlip xmlns:asvg="http://schemas.microsoft.com/office/drawing/2016/SVG/main" r:embed="rId5"/>
                </a:ext>
              </a:extLst>
            </a:blip>
            <a:stretch>
              <a:fillRect l="-8818" t="-8117" r="-23369" b="-8480"/>
            </a:stretch>
          </a:blipFill>
          <a:ln cap="rnd">
            <a:noFill/>
            <a:prstDash val="solid"/>
            <a:round/>
          </a:ln>
        </p:spPr>
      </p:sp>
      <p:sp>
        <p:nvSpPr>
          <p:cNvPr name="Freeform 4" id="4"/>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5" id="5"/>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196756" b="0"/>
            </a:stretch>
          </a:blipFill>
          <a:ln cap="sq">
            <a:noFill/>
            <a:prstDash val="solid"/>
            <a:miter/>
          </a:ln>
        </p:spPr>
      </p:sp>
      <p:sp>
        <p:nvSpPr>
          <p:cNvPr name="Freeform 7" id="7"/>
          <p:cNvSpPr/>
          <p:nvPr/>
        </p:nvSpPr>
        <p:spPr>
          <a:xfrm flipH="false" flipV="false" rot="0">
            <a:off x="16281734" y="3112936"/>
            <a:ext cx="367099" cy="386420"/>
          </a:xfrm>
          <a:custGeom>
            <a:avLst/>
            <a:gdLst/>
            <a:ahLst/>
            <a:cxnLst/>
            <a:rect r="r" b="b" t="t" l="l"/>
            <a:pathLst>
              <a:path h="386420" w="367099">
                <a:moveTo>
                  <a:pt x="0" y="0"/>
                </a:moveTo>
                <a:lnTo>
                  <a:pt x="367099" y="0"/>
                </a:lnTo>
                <a:lnTo>
                  <a:pt x="367099" y="386419"/>
                </a:lnTo>
                <a:lnTo>
                  <a:pt x="0" y="3864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028700" y="9545944"/>
            <a:ext cx="377979" cy="393729"/>
          </a:xfrm>
          <a:custGeom>
            <a:avLst/>
            <a:gdLst/>
            <a:ahLst/>
            <a:cxnLst/>
            <a:rect r="r" b="b" t="t" l="l"/>
            <a:pathLst>
              <a:path h="393729" w="377979">
                <a:moveTo>
                  <a:pt x="0" y="0"/>
                </a:moveTo>
                <a:lnTo>
                  <a:pt x="377979" y="0"/>
                </a:lnTo>
                <a:lnTo>
                  <a:pt x="377979" y="393728"/>
                </a:lnTo>
                <a:lnTo>
                  <a:pt x="0" y="39372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508783" y="1386778"/>
            <a:ext cx="441652" cy="261126"/>
          </a:xfrm>
          <a:custGeom>
            <a:avLst/>
            <a:gdLst/>
            <a:ahLst/>
            <a:cxnLst/>
            <a:rect r="r" b="b" t="t" l="l"/>
            <a:pathLst>
              <a:path h="261126" w="441652">
                <a:moveTo>
                  <a:pt x="0" y="0"/>
                </a:moveTo>
                <a:lnTo>
                  <a:pt x="441651" y="0"/>
                </a:lnTo>
                <a:lnTo>
                  <a:pt x="441651" y="261127"/>
                </a:lnTo>
                <a:lnTo>
                  <a:pt x="0" y="26112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13796517" y="1593343"/>
            <a:ext cx="351708" cy="351708"/>
          </a:xfrm>
          <a:custGeom>
            <a:avLst/>
            <a:gdLst/>
            <a:ahLst/>
            <a:cxnLst/>
            <a:rect r="r" b="b" t="t" l="l"/>
            <a:pathLst>
              <a:path h="351708" w="351708">
                <a:moveTo>
                  <a:pt x="0" y="0"/>
                </a:moveTo>
                <a:lnTo>
                  <a:pt x="351708" y="0"/>
                </a:lnTo>
                <a:lnTo>
                  <a:pt x="351708" y="351709"/>
                </a:lnTo>
                <a:lnTo>
                  <a:pt x="0" y="35170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0">
            <a:off x="11532900" y="3112936"/>
            <a:ext cx="6323118" cy="3636062"/>
          </a:xfrm>
          <a:custGeom>
            <a:avLst/>
            <a:gdLst/>
            <a:ahLst/>
            <a:cxnLst/>
            <a:rect r="r" b="b" t="t" l="l"/>
            <a:pathLst>
              <a:path h="3636062" w="6323118">
                <a:moveTo>
                  <a:pt x="0" y="0"/>
                </a:moveTo>
                <a:lnTo>
                  <a:pt x="6323117" y="0"/>
                </a:lnTo>
                <a:lnTo>
                  <a:pt x="6323117" y="3636062"/>
                </a:lnTo>
                <a:lnTo>
                  <a:pt x="0" y="3636062"/>
                </a:lnTo>
                <a:lnTo>
                  <a:pt x="0" y="0"/>
                </a:lnTo>
                <a:close/>
              </a:path>
            </a:pathLst>
          </a:custGeom>
          <a:blipFill>
            <a:blip r:embed="rId16"/>
            <a:stretch>
              <a:fillRect l="-12034" t="0" r="-2973" b="0"/>
            </a:stretch>
          </a:blipFill>
        </p:spPr>
      </p:sp>
      <p:sp>
        <p:nvSpPr>
          <p:cNvPr name="TextBox 12" id="12"/>
          <p:cNvSpPr txBox="true"/>
          <p:nvPr/>
        </p:nvSpPr>
        <p:spPr>
          <a:xfrm rot="0">
            <a:off x="1737420" y="2108705"/>
            <a:ext cx="9557006" cy="1390650"/>
          </a:xfrm>
          <a:prstGeom prst="rect">
            <a:avLst/>
          </a:prstGeom>
        </p:spPr>
        <p:txBody>
          <a:bodyPr anchor="t" rtlCol="false" tIns="0" lIns="0" bIns="0" rIns="0">
            <a:spAutoFit/>
          </a:bodyPr>
          <a:lstStyle/>
          <a:p>
            <a:pPr algn="l" marL="0" indent="0" lvl="0">
              <a:lnSpc>
                <a:spcPts val="10800"/>
              </a:lnSpc>
              <a:spcBef>
                <a:spcPct val="0"/>
              </a:spcBef>
            </a:pPr>
            <a:r>
              <a:rPr lang="en-US" sz="9000">
                <a:solidFill>
                  <a:srgbClr val="293486"/>
                </a:solidFill>
                <a:latin typeface="Poetsen"/>
                <a:ea typeface="Poetsen"/>
                <a:cs typeface="Poetsen"/>
                <a:sym typeface="Poetsen"/>
              </a:rPr>
              <a:t>Wilayah</a:t>
            </a:r>
          </a:p>
        </p:txBody>
      </p:sp>
      <p:sp>
        <p:nvSpPr>
          <p:cNvPr name="TextBox 13" id="13"/>
          <p:cNvSpPr txBox="true"/>
          <p:nvPr/>
        </p:nvSpPr>
        <p:spPr>
          <a:xfrm rot="0">
            <a:off x="1737420" y="3629834"/>
            <a:ext cx="9290704" cy="3267075"/>
          </a:xfrm>
          <a:prstGeom prst="rect">
            <a:avLst/>
          </a:prstGeom>
        </p:spPr>
        <p:txBody>
          <a:bodyPr anchor="t" rtlCol="false" tIns="0" lIns="0" bIns="0" rIns="0">
            <a:spAutoFit/>
          </a:bodyPr>
          <a:lstStyle/>
          <a:p>
            <a:pPr algn="l">
              <a:lnSpc>
                <a:spcPts val="4200"/>
              </a:lnSpc>
            </a:pPr>
            <a:r>
              <a:rPr lang="en-US" sz="3000">
                <a:solidFill>
                  <a:srgbClr val="293486"/>
                </a:solidFill>
                <a:latin typeface="Cooper Hewitt"/>
                <a:ea typeface="Cooper Hewitt"/>
                <a:cs typeface="Cooper Hewitt"/>
                <a:sym typeface="Cooper Hewitt"/>
              </a:rPr>
              <a:t>Tidak ada ketentuan yang pasti berapa luas minimum suatu wilayah untuk dapat ditetapkan sebagai salah satu unsur yang membentuk sebuah negara. Crawford menyatakan bahwa hak suatu negara yang independen untuk menyusun pemerintahan yang berada dalam suatu wilayah tertentu.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158683" y="8781695"/>
            <a:ext cx="18816319" cy="3010611"/>
          </a:xfrm>
          <a:custGeom>
            <a:avLst/>
            <a:gdLst/>
            <a:ahLst/>
            <a:cxnLst/>
            <a:rect r="r" b="b" t="t" l="l"/>
            <a:pathLst>
              <a:path h="3010611" w="18816319">
                <a:moveTo>
                  <a:pt x="0" y="0"/>
                </a:moveTo>
                <a:lnTo>
                  <a:pt x="18816319" y="0"/>
                </a:lnTo>
                <a:lnTo>
                  <a:pt x="18816319" y="3010610"/>
                </a:lnTo>
                <a:lnTo>
                  <a:pt x="0" y="30106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950434" y="1908509"/>
            <a:ext cx="11544249" cy="6781813"/>
          </a:xfrm>
          <a:custGeom>
            <a:avLst/>
            <a:gdLst/>
            <a:ahLst/>
            <a:cxnLst/>
            <a:rect r="r" b="b" t="t" l="l"/>
            <a:pathLst>
              <a:path h="6781813" w="11544249">
                <a:moveTo>
                  <a:pt x="0" y="0"/>
                </a:moveTo>
                <a:lnTo>
                  <a:pt x="11544249" y="0"/>
                </a:lnTo>
                <a:lnTo>
                  <a:pt x="11544249" y="6781813"/>
                </a:lnTo>
                <a:lnTo>
                  <a:pt x="0" y="6781813"/>
                </a:lnTo>
                <a:lnTo>
                  <a:pt x="0" y="0"/>
                </a:lnTo>
                <a:close/>
              </a:path>
            </a:pathLst>
          </a:custGeom>
          <a:blipFill>
            <a:blip r:embed="rId4">
              <a:extLst>
                <a:ext uri="{96DAC541-7B7A-43D3-8B79-37D633B846F1}">
                  <asvg:svgBlip xmlns:asvg="http://schemas.microsoft.com/office/drawing/2016/SVG/main" r:embed="rId5"/>
                </a:ext>
              </a:extLst>
            </a:blip>
            <a:stretch>
              <a:fillRect l="-8818" t="-8117" r="-23369" b="-8480"/>
            </a:stretch>
          </a:blipFill>
          <a:ln cap="rnd">
            <a:noFill/>
            <a:prstDash val="solid"/>
            <a:round/>
          </a:ln>
        </p:spPr>
      </p:sp>
      <p:sp>
        <p:nvSpPr>
          <p:cNvPr name="Freeform 4" id="4"/>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5" id="5"/>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196756" b="0"/>
            </a:stretch>
          </a:blipFill>
          <a:ln cap="sq">
            <a:noFill/>
            <a:prstDash val="solid"/>
            <a:miter/>
          </a:ln>
        </p:spPr>
      </p:sp>
      <p:sp>
        <p:nvSpPr>
          <p:cNvPr name="Freeform 7" id="7"/>
          <p:cNvSpPr/>
          <p:nvPr/>
        </p:nvSpPr>
        <p:spPr>
          <a:xfrm flipH="false" flipV="false" rot="0">
            <a:off x="16281734" y="3112936"/>
            <a:ext cx="367099" cy="386420"/>
          </a:xfrm>
          <a:custGeom>
            <a:avLst/>
            <a:gdLst/>
            <a:ahLst/>
            <a:cxnLst/>
            <a:rect r="r" b="b" t="t" l="l"/>
            <a:pathLst>
              <a:path h="386420" w="367099">
                <a:moveTo>
                  <a:pt x="0" y="0"/>
                </a:moveTo>
                <a:lnTo>
                  <a:pt x="367099" y="0"/>
                </a:lnTo>
                <a:lnTo>
                  <a:pt x="367099" y="386419"/>
                </a:lnTo>
                <a:lnTo>
                  <a:pt x="0" y="3864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028700" y="9545944"/>
            <a:ext cx="377979" cy="393729"/>
          </a:xfrm>
          <a:custGeom>
            <a:avLst/>
            <a:gdLst/>
            <a:ahLst/>
            <a:cxnLst/>
            <a:rect r="r" b="b" t="t" l="l"/>
            <a:pathLst>
              <a:path h="393729" w="377979">
                <a:moveTo>
                  <a:pt x="0" y="0"/>
                </a:moveTo>
                <a:lnTo>
                  <a:pt x="377979" y="0"/>
                </a:lnTo>
                <a:lnTo>
                  <a:pt x="377979" y="393728"/>
                </a:lnTo>
                <a:lnTo>
                  <a:pt x="0" y="39372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508783" y="1386778"/>
            <a:ext cx="441652" cy="261126"/>
          </a:xfrm>
          <a:custGeom>
            <a:avLst/>
            <a:gdLst/>
            <a:ahLst/>
            <a:cxnLst/>
            <a:rect r="r" b="b" t="t" l="l"/>
            <a:pathLst>
              <a:path h="261126" w="441652">
                <a:moveTo>
                  <a:pt x="0" y="0"/>
                </a:moveTo>
                <a:lnTo>
                  <a:pt x="441651" y="0"/>
                </a:lnTo>
                <a:lnTo>
                  <a:pt x="441651" y="261127"/>
                </a:lnTo>
                <a:lnTo>
                  <a:pt x="0" y="26112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13796517" y="1593343"/>
            <a:ext cx="351708" cy="351708"/>
          </a:xfrm>
          <a:custGeom>
            <a:avLst/>
            <a:gdLst/>
            <a:ahLst/>
            <a:cxnLst/>
            <a:rect r="r" b="b" t="t" l="l"/>
            <a:pathLst>
              <a:path h="351708" w="351708">
                <a:moveTo>
                  <a:pt x="0" y="0"/>
                </a:moveTo>
                <a:lnTo>
                  <a:pt x="351708" y="0"/>
                </a:lnTo>
                <a:lnTo>
                  <a:pt x="351708" y="351709"/>
                </a:lnTo>
                <a:lnTo>
                  <a:pt x="0" y="35170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0">
            <a:off x="11294426" y="3306146"/>
            <a:ext cx="6186877" cy="4128483"/>
          </a:xfrm>
          <a:custGeom>
            <a:avLst/>
            <a:gdLst/>
            <a:ahLst/>
            <a:cxnLst/>
            <a:rect r="r" b="b" t="t" l="l"/>
            <a:pathLst>
              <a:path h="4128483" w="6186877">
                <a:moveTo>
                  <a:pt x="0" y="0"/>
                </a:moveTo>
                <a:lnTo>
                  <a:pt x="6186877" y="0"/>
                </a:lnTo>
                <a:lnTo>
                  <a:pt x="6186877" y="4128483"/>
                </a:lnTo>
                <a:lnTo>
                  <a:pt x="0" y="4128483"/>
                </a:lnTo>
                <a:lnTo>
                  <a:pt x="0" y="0"/>
                </a:lnTo>
                <a:close/>
              </a:path>
            </a:pathLst>
          </a:custGeom>
          <a:blipFill>
            <a:blip r:embed="rId16"/>
            <a:stretch>
              <a:fillRect l="0" t="0" r="0" b="0"/>
            </a:stretch>
          </a:blipFill>
        </p:spPr>
      </p:sp>
      <p:sp>
        <p:nvSpPr>
          <p:cNvPr name="TextBox 12" id="12"/>
          <p:cNvSpPr txBox="true"/>
          <p:nvPr/>
        </p:nvSpPr>
        <p:spPr>
          <a:xfrm rot="0">
            <a:off x="1737420" y="2108705"/>
            <a:ext cx="9557006" cy="1390650"/>
          </a:xfrm>
          <a:prstGeom prst="rect">
            <a:avLst/>
          </a:prstGeom>
        </p:spPr>
        <p:txBody>
          <a:bodyPr anchor="t" rtlCol="false" tIns="0" lIns="0" bIns="0" rIns="0">
            <a:spAutoFit/>
          </a:bodyPr>
          <a:lstStyle/>
          <a:p>
            <a:pPr algn="l" marL="0" indent="0" lvl="0">
              <a:lnSpc>
                <a:spcPts val="10800"/>
              </a:lnSpc>
              <a:spcBef>
                <a:spcPct val="0"/>
              </a:spcBef>
            </a:pPr>
            <a:r>
              <a:rPr lang="en-US" sz="9000">
                <a:solidFill>
                  <a:srgbClr val="293486"/>
                </a:solidFill>
                <a:latin typeface="Poetsen"/>
                <a:ea typeface="Poetsen"/>
                <a:cs typeface="Poetsen"/>
                <a:sym typeface="Poetsen"/>
              </a:rPr>
              <a:t>Pemerintahan</a:t>
            </a:r>
          </a:p>
        </p:txBody>
      </p:sp>
      <p:sp>
        <p:nvSpPr>
          <p:cNvPr name="TextBox 13" id="13"/>
          <p:cNvSpPr txBox="true"/>
          <p:nvPr/>
        </p:nvSpPr>
        <p:spPr>
          <a:xfrm rot="0">
            <a:off x="1737420" y="3375530"/>
            <a:ext cx="9290704" cy="5770245"/>
          </a:xfrm>
          <a:prstGeom prst="rect">
            <a:avLst/>
          </a:prstGeom>
        </p:spPr>
        <p:txBody>
          <a:bodyPr anchor="t" rtlCol="false" tIns="0" lIns="0" bIns="0" rIns="0">
            <a:spAutoFit/>
          </a:bodyPr>
          <a:lstStyle/>
          <a:p>
            <a:pPr algn="l">
              <a:lnSpc>
                <a:spcPts val="3780"/>
              </a:lnSpc>
            </a:pPr>
            <a:r>
              <a:rPr lang="en-US" sz="2700">
                <a:solidFill>
                  <a:srgbClr val="293486"/>
                </a:solidFill>
                <a:latin typeface="Cooper Hewitt"/>
                <a:ea typeface="Cooper Hewitt"/>
                <a:cs typeface="Cooper Hewitt"/>
                <a:sym typeface="Cooper Hewitt"/>
              </a:rPr>
              <a:t>Sebuah negara yang dianggap ada mempunyai pemerintahan yang efektif bisa dianggap sebagai hal yang sentral dalam klaim telah terbentuknya sebuah negara. Makna pemerintahan sendiri dapat dikaitkan dalam hubungan kepada 2 hal. Pertama, meliputi lembaga-lembaga politik, administratif, dan eksekutif. Kedua, dengan menggunakan prinsip efektivitas, kriteria pemerintahan menunjuk kepada makna “pemerintahan yang efektif” yang berarti lembaga politik, administratif, dan eksekutif sungguh-sungguh melaksanakan tugasnya dalam wilayah yang bersangkutan dan diakui oleh penduduk setempat.  </a:t>
            </a:r>
          </a:p>
          <a:p>
            <a:pPr algn="l">
              <a:lnSpc>
                <a:spcPts val="3780"/>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158683" y="8781695"/>
            <a:ext cx="18816319" cy="3010611"/>
          </a:xfrm>
          <a:custGeom>
            <a:avLst/>
            <a:gdLst/>
            <a:ahLst/>
            <a:cxnLst/>
            <a:rect r="r" b="b" t="t" l="l"/>
            <a:pathLst>
              <a:path h="3010611" w="18816319">
                <a:moveTo>
                  <a:pt x="0" y="0"/>
                </a:moveTo>
                <a:lnTo>
                  <a:pt x="18816319" y="0"/>
                </a:lnTo>
                <a:lnTo>
                  <a:pt x="18816319" y="3010610"/>
                </a:lnTo>
                <a:lnTo>
                  <a:pt x="0" y="30106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950434" y="1908509"/>
            <a:ext cx="11544249" cy="6781813"/>
          </a:xfrm>
          <a:custGeom>
            <a:avLst/>
            <a:gdLst/>
            <a:ahLst/>
            <a:cxnLst/>
            <a:rect r="r" b="b" t="t" l="l"/>
            <a:pathLst>
              <a:path h="6781813" w="11544249">
                <a:moveTo>
                  <a:pt x="0" y="0"/>
                </a:moveTo>
                <a:lnTo>
                  <a:pt x="11544249" y="0"/>
                </a:lnTo>
                <a:lnTo>
                  <a:pt x="11544249" y="6781813"/>
                </a:lnTo>
                <a:lnTo>
                  <a:pt x="0" y="6781813"/>
                </a:lnTo>
                <a:lnTo>
                  <a:pt x="0" y="0"/>
                </a:lnTo>
                <a:close/>
              </a:path>
            </a:pathLst>
          </a:custGeom>
          <a:blipFill>
            <a:blip r:embed="rId4">
              <a:extLst>
                <a:ext uri="{96DAC541-7B7A-43D3-8B79-37D633B846F1}">
                  <asvg:svgBlip xmlns:asvg="http://schemas.microsoft.com/office/drawing/2016/SVG/main" r:embed="rId5"/>
                </a:ext>
              </a:extLst>
            </a:blip>
            <a:stretch>
              <a:fillRect l="-8818" t="-8117" r="-23369" b="-8480"/>
            </a:stretch>
          </a:blipFill>
          <a:ln cap="rnd">
            <a:noFill/>
            <a:prstDash val="solid"/>
            <a:round/>
          </a:ln>
        </p:spPr>
      </p:sp>
      <p:sp>
        <p:nvSpPr>
          <p:cNvPr name="Freeform 4" id="4"/>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5" id="5"/>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6">
              <a:extLst>
                <a:ext uri="{96DAC541-7B7A-43D3-8B79-37D633B846F1}">
                  <asvg:svgBlip xmlns:asvg="http://schemas.microsoft.com/office/drawing/2016/SVG/main" r:embed="rId7"/>
                </a:ext>
              </a:extLst>
            </a:blip>
            <a:stretch>
              <a:fillRect l="0" t="0" r="-196756" b="0"/>
            </a:stretch>
          </a:blipFill>
          <a:ln cap="sq">
            <a:noFill/>
            <a:prstDash val="solid"/>
            <a:miter/>
          </a:ln>
        </p:spPr>
      </p:sp>
      <p:sp>
        <p:nvSpPr>
          <p:cNvPr name="Freeform 7" id="7"/>
          <p:cNvSpPr/>
          <p:nvPr/>
        </p:nvSpPr>
        <p:spPr>
          <a:xfrm flipH="false" flipV="false" rot="0">
            <a:off x="16281734" y="3112936"/>
            <a:ext cx="367099" cy="386420"/>
          </a:xfrm>
          <a:custGeom>
            <a:avLst/>
            <a:gdLst/>
            <a:ahLst/>
            <a:cxnLst/>
            <a:rect r="r" b="b" t="t" l="l"/>
            <a:pathLst>
              <a:path h="386420" w="367099">
                <a:moveTo>
                  <a:pt x="0" y="0"/>
                </a:moveTo>
                <a:lnTo>
                  <a:pt x="367099" y="0"/>
                </a:lnTo>
                <a:lnTo>
                  <a:pt x="367099" y="386419"/>
                </a:lnTo>
                <a:lnTo>
                  <a:pt x="0" y="3864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028700" y="9545944"/>
            <a:ext cx="377979" cy="393729"/>
          </a:xfrm>
          <a:custGeom>
            <a:avLst/>
            <a:gdLst/>
            <a:ahLst/>
            <a:cxnLst/>
            <a:rect r="r" b="b" t="t" l="l"/>
            <a:pathLst>
              <a:path h="393729" w="377979">
                <a:moveTo>
                  <a:pt x="0" y="0"/>
                </a:moveTo>
                <a:lnTo>
                  <a:pt x="377979" y="0"/>
                </a:lnTo>
                <a:lnTo>
                  <a:pt x="377979" y="393728"/>
                </a:lnTo>
                <a:lnTo>
                  <a:pt x="0" y="39372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508783" y="1386778"/>
            <a:ext cx="441652" cy="261126"/>
          </a:xfrm>
          <a:custGeom>
            <a:avLst/>
            <a:gdLst/>
            <a:ahLst/>
            <a:cxnLst/>
            <a:rect r="r" b="b" t="t" l="l"/>
            <a:pathLst>
              <a:path h="261126" w="441652">
                <a:moveTo>
                  <a:pt x="0" y="0"/>
                </a:moveTo>
                <a:lnTo>
                  <a:pt x="441651" y="0"/>
                </a:lnTo>
                <a:lnTo>
                  <a:pt x="441651" y="261127"/>
                </a:lnTo>
                <a:lnTo>
                  <a:pt x="0" y="26112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13796517" y="1593343"/>
            <a:ext cx="351708" cy="351708"/>
          </a:xfrm>
          <a:custGeom>
            <a:avLst/>
            <a:gdLst/>
            <a:ahLst/>
            <a:cxnLst/>
            <a:rect r="r" b="b" t="t" l="l"/>
            <a:pathLst>
              <a:path h="351708" w="351708">
                <a:moveTo>
                  <a:pt x="0" y="0"/>
                </a:moveTo>
                <a:lnTo>
                  <a:pt x="351708" y="0"/>
                </a:lnTo>
                <a:lnTo>
                  <a:pt x="351708" y="351709"/>
                </a:lnTo>
                <a:lnTo>
                  <a:pt x="0" y="35170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0">
            <a:off x="11028123" y="3499355"/>
            <a:ext cx="6926517" cy="3893477"/>
          </a:xfrm>
          <a:custGeom>
            <a:avLst/>
            <a:gdLst/>
            <a:ahLst/>
            <a:cxnLst/>
            <a:rect r="r" b="b" t="t" l="l"/>
            <a:pathLst>
              <a:path h="3893477" w="6926517">
                <a:moveTo>
                  <a:pt x="0" y="0"/>
                </a:moveTo>
                <a:lnTo>
                  <a:pt x="6926518" y="0"/>
                </a:lnTo>
                <a:lnTo>
                  <a:pt x="6926518" y="3893478"/>
                </a:lnTo>
                <a:lnTo>
                  <a:pt x="0" y="3893478"/>
                </a:lnTo>
                <a:lnTo>
                  <a:pt x="0" y="0"/>
                </a:lnTo>
                <a:close/>
              </a:path>
            </a:pathLst>
          </a:custGeom>
          <a:blipFill>
            <a:blip r:embed="rId16"/>
            <a:stretch>
              <a:fillRect l="0" t="0" r="0" b="0"/>
            </a:stretch>
          </a:blipFill>
        </p:spPr>
      </p:sp>
      <p:sp>
        <p:nvSpPr>
          <p:cNvPr name="TextBox 12" id="12"/>
          <p:cNvSpPr txBox="true"/>
          <p:nvPr/>
        </p:nvSpPr>
        <p:spPr>
          <a:xfrm rot="0">
            <a:off x="1737420" y="2051555"/>
            <a:ext cx="9557006" cy="2228850"/>
          </a:xfrm>
          <a:prstGeom prst="rect">
            <a:avLst/>
          </a:prstGeom>
        </p:spPr>
        <p:txBody>
          <a:bodyPr anchor="t" rtlCol="false" tIns="0" lIns="0" bIns="0" rIns="0">
            <a:spAutoFit/>
          </a:bodyPr>
          <a:lstStyle/>
          <a:p>
            <a:pPr algn="l" marL="0" indent="0" lvl="0">
              <a:lnSpc>
                <a:spcPts val="5880"/>
              </a:lnSpc>
              <a:spcBef>
                <a:spcPct val="0"/>
              </a:spcBef>
            </a:pPr>
            <a:r>
              <a:rPr lang="en-US" sz="4900">
                <a:solidFill>
                  <a:srgbClr val="293486"/>
                </a:solidFill>
                <a:latin typeface="Poetsen"/>
                <a:ea typeface="Poetsen"/>
                <a:cs typeface="Poetsen"/>
                <a:sym typeface="Poetsen"/>
              </a:rPr>
              <a:t>Kemampuan untuk menjalin hubungan internasional dengan negara lain</a:t>
            </a:r>
          </a:p>
        </p:txBody>
      </p:sp>
      <p:sp>
        <p:nvSpPr>
          <p:cNvPr name="TextBox 13" id="13"/>
          <p:cNvSpPr txBox="true"/>
          <p:nvPr/>
        </p:nvSpPr>
        <p:spPr>
          <a:xfrm rot="0">
            <a:off x="1737420" y="4336490"/>
            <a:ext cx="9290704" cy="3865245"/>
          </a:xfrm>
          <a:prstGeom prst="rect">
            <a:avLst/>
          </a:prstGeom>
        </p:spPr>
        <p:txBody>
          <a:bodyPr anchor="t" rtlCol="false" tIns="0" lIns="0" bIns="0" rIns="0">
            <a:spAutoFit/>
          </a:bodyPr>
          <a:lstStyle/>
          <a:p>
            <a:pPr algn="l">
              <a:lnSpc>
                <a:spcPts val="3780"/>
              </a:lnSpc>
            </a:pPr>
            <a:r>
              <a:rPr lang="en-US" sz="2700">
                <a:solidFill>
                  <a:srgbClr val="293486"/>
                </a:solidFill>
                <a:latin typeface="Cooper Hewitt"/>
                <a:ea typeface="Cooper Hewitt"/>
                <a:cs typeface="Cooper Hewitt"/>
                <a:sym typeface="Cooper Hewitt"/>
              </a:rPr>
              <a:t>Syarat  ini merupakan unsur deklaratif, dan bukan unsur konstitutif terbentuknya suatu negara. Hal tersebut dikarenakan kemampuan menjalin hubungan dengan negara lain lebih merupakan konsekuensi lahirnya suatu negara dibandingkan sebagai syarat pendiriannya. Bahkan, syarat ini tak hanya diperuntukkan bagi negara, akan tetapi juga untuk organisasi internasional, termasuk bagian dari pengaturan konstitusional seperti halnya dalam sistem federasi.</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123825" y="8896350"/>
            <a:ext cx="18816319" cy="3010611"/>
          </a:xfrm>
          <a:custGeom>
            <a:avLst/>
            <a:gdLst/>
            <a:ahLst/>
            <a:cxnLst/>
            <a:rect r="r" b="b" t="t" l="l"/>
            <a:pathLst>
              <a:path h="3010611" w="18816319">
                <a:moveTo>
                  <a:pt x="0" y="0"/>
                </a:moveTo>
                <a:lnTo>
                  <a:pt x="18816319" y="0"/>
                </a:lnTo>
                <a:lnTo>
                  <a:pt x="18816319" y="3010611"/>
                </a:lnTo>
                <a:lnTo>
                  <a:pt x="0" y="30106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2579819" y="1709741"/>
            <a:ext cx="13253104" cy="6867517"/>
          </a:xfrm>
          <a:custGeom>
            <a:avLst/>
            <a:gdLst/>
            <a:ahLst/>
            <a:cxnLst/>
            <a:rect r="r" b="b" t="t" l="l"/>
            <a:pathLst>
              <a:path h="6867517" w="13253104">
                <a:moveTo>
                  <a:pt x="0" y="0"/>
                </a:moveTo>
                <a:lnTo>
                  <a:pt x="13253104" y="0"/>
                </a:lnTo>
                <a:lnTo>
                  <a:pt x="13253104" y="6867518"/>
                </a:lnTo>
                <a:lnTo>
                  <a:pt x="0" y="68675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rnd">
            <a:noFill/>
            <a:prstDash val="solid"/>
            <a:round/>
          </a:ln>
        </p:spPr>
      </p:sp>
      <p:sp>
        <p:nvSpPr>
          <p:cNvPr name="Freeform 4" id="4"/>
          <p:cNvSpPr/>
          <p:nvPr/>
        </p:nvSpPr>
        <p:spPr>
          <a:xfrm flipH="false" flipV="false" rot="0">
            <a:off x="0" y="4289154"/>
            <a:ext cx="3617794" cy="6291816"/>
          </a:xfrm>
          <a:custGeom>
            <a:avLst/>
            <a:gdLst/>
            <a:ahLst/>
            <a:cxnLst/>
            <a:rect r="r" b="b" t="t" l="l"/>
            <a:pathLst>
              <a:path h="6291816" w="3617794">
                <a:moveTo>
                  <a:pt x="0" y="0"/>
                </a:moveTo>
                <a:lnTo>
                  <a:pt x="3617794" y="0"/>
                </a:lnTo>
                <a:lnTo>
                  <a:pt x="3617794" y="6291816"/>
                </a:lnTo>
                <a:lnTo>
                  <a:pt x="0" y="629181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6175640" y="6654012"/>
            <a:ext cx="1396177" cy="3919093"/>
          </a:xfrm>
          <a:custGeom>
            <a:avLst/>
            <a:gdLst/>
            <a:ahLst/>
            <a:cxnLst/>
            <a:rect r="r" b="b" t="t" l="l"/>
            <a:pathLst>
              <a:path h="3919093" w="1396177">
                <a:moveTo>
                  <a:pt x="0" y="0"/>
                </a:moveTo>
                <a:lnTo>
                  <a:pt x="1396177" y="0"/>
                </a:lnTo>
                <a:lnTo>
                  <a:pt x="1396177" y="3919093"/>
                </a:lnTo>
                <a:lnTo>
                  <a:pt x="0" y="3919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TextBox 6" id="6"/>
          <p:cNvSpPr txBox="true"/>
          <p:nvPr/>
        </p:nvSpPr>
        <p:spPr>
          <a:xfrm rot="0">
            <a:off x="4427868" y="3241404"/>
            <a:ext cx="9557006" cy="1047750"/>
          </a:xfrm>
          <a:prstGeom prst="rect">
            <a:avLst/>
          </a:prstGeom>
        </p:spPr>
        <p:txBody>
          <a:bodyPr anchor="t" rtlCol="false" tIns="0" lIns="0" bIns="0" rIns="0">
            <a:spAutoFit/>
          </a:bodyPr>
          <a:lstStyle/>
          <a:p>
            <a:pPr algn="ctr" marL="0" indent="0" lvl="0">
              <a:lnSpc>
                <a:spcPts val="8280"/>
              </a:lnSpc>
              <a:spcBef>
                <a:spcPct val="0"/>
              </a:spcBef>
            </a:pPr>
            <a:r>
              <a:rPr lang="en-US" sz="6900">
                <a:solidFill>
                  <a:srgbClr val="293486"/>
                </a:solidFill>
                <a:latin typeface="Poetsen"/>
                <a:ea typeface="Poetsen"/>
                <a:cs typeface="Poetsen"/>
                <a:sym typeface="Poetsen"/>
              </a:rPr>
              <a:t>Bentuk Negara </a:t>
            </a:r>
          </a:p>
        </p:txBody>
      </p:sp>
      <p:sp>
        <p:nvSpPr>
          <p:cNvPr name="Freeform 7" id="7"/>
          <p:cNvSpPr/>
          <p:nvPr/>
        </p:nvSpPr>
        <p:spPr>
          <a:xfrm flipH="false" flipV="false" rot="0">
            <a:off x="1483709" y="3372953"/>
            <a:ext cx="390471" cy="269913"/>
          </a:xfrm>
          <a:custGeom>
            <a:avLst/>
            <a:gdLst/>
            <a:ahLst/>
            <a:cxnLst/>
            <a:rect r="r" b="b" t="t" l="l"/>
            <a:pathLst>
              <a:path h="269913" w="390471">
                <a:moveTo>
                  <a:pt x="0" y="0"/>
                </a:moveTo>
                <a:lnTo>
                  <a:pt x="390471" y="0"/>
                </a:lnTo>
                <a:lnTo>
                  <a:pt x="390471" y="269913"/>
                </a:lnTo>
                <a:lnTo>
                  <a:pt x="0" y="2699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6175640" y="2003668"/>
            <a:ext cx="470513" cy="407582"/>
          </a:xfrm>
          <a:custGeom>
            <a:avLst/>
            <a:gdLst/>
            <a:ahLst/>
            <a:cxnLst/>
            <a:rect r="r" b="b" t="t" l="l"/>
            <a:pathLst>
              <a:path h="407582" w="470513">
                <a:moveTo>
                  <a:pt x="0" y="0"/>
                </a:moveTo>
                <a:lnTo>
                  <a:pt x="470513" y="0"/>
                </a:lnTo>
                <a:lnTo>
                  <a:pt x="470513" y="407582"/>
                </a:lnTo>
                <a:lnTo>
                  <a:pt x="0" y="40758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9523771">
            <a:off x="16995223" y="5624286"/>
            <a:ext cx="553302" cy="262819"/>
          </a:xfrm>
          <a:custGeom>
            <a:avLst/>
            <a:gdLst/>
            <a:ahLst/>
            <a:cxnLst/>
            <a:rect r="r" b="b" t="t" l="l"/>
            <a:pathLst>
              <a:path h="262819" w="553302">
                <a:moveTo>
                  <a:pt x="0" y="0"/>
                </a:moveTo>
                <a:lnTo>
                  <a:pt x="553303" y="0"/>
                </a:lnTo>
                <a:lnTo>
                  <a:pt x="553303" y="262819"/>
                </a:lnTo>
                <a:lnTo>
                  <a:pt x="0" y="26281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4427868" y="9282109"/>
            <a:ext cx="480006" cy="202803"/>
          </a:xfrm>
          <a:custGeom>
            <a:avLst/>
            <a:gdLst/>
            <a:ahLst/>
            <a:cxnLst/>
            <a:rect r="r" b="b" t="t" l="l"/>
            <a:pathLst>
              <a:path h="202803" w="480006">
                <a:moveTo>
                  <a:pt x="0" y="0"/>
                </a:moveTo>
                <a:lnTo>
                  <a:pt x="480006" y="0"/>
                </a:lnTo>
                <a:lnTo>
                  <a:pt x="480006" y="202802"/>
                </a:lnTo>
                <a:lnTo>
                  <a:pt x="0" y="20280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661359">
            <a:off x="-2363323" y="608827"/>
            <a:ext cx="7898548" cy="809601"/>
          </a:xfrm>
          <a:custGeom>
            <a:avLst/>
            <a:gdLst/>
            <a:ahLst/>
            <a:cxnLst/>
            <a:rect r="r" b="b" t="t" l="l"/>
            <a:pathLst>
              <a:path h="809601" w="7898548">
                <a:moveTo>
                  <a:pt x="0" y="0"/>
                </a:moveTo>
                <a:lnTo>
                  <a:pt x="7898547" y="0"/>
                </a:lnTo>
                <a:lnTo>
                  <a:pt x="7898547" y="809602"/>
                </a:lnTo>
                <a:lnTo>
                  <a:pt x="0" y="809602"/>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a:ln cap="sq">
            <a:noFill/>
            <a:prstDash val="solid"/>
            <a:miter/>
          </a:ln>
        </p:spPr>
      </p:sp>
      <p:sp>
        <p:nvSpPr>
          <p:cNvPr name="Freeform 12" id="12"/>
          <p:cNvSpPr/>
          <p:nvPr/>
        </p:nvSpPr>
        <p:spPr>
          <a:xfrm flipH="true" flipV="false" rot="675005">
            <a:off x="12754227" y="623899"/>
            <a:ext cx="7898548" cy="809601"/>
          </a:xfrm>
          <a:custGeom>
            <a:avLst/>
            <a:gdLst/>
            <a:ahLst/>
            <a:cxnLst/>
            <a:rect r="r" b="b" t="t" l="l"/>
            <a:pathLst>
              <a:path h="809601" w="7898548">
                <a:moveTo>
                  <a:pt x="7898548" y="0"/>
                </a:moveTo>
                <a:lnTo>
                  <a:pt x="0" y="0"/>
                </a:lnTo>
                <a:lnTo>
                  <a:pt x="0" y="809602"/>
                </a:lnTo>
                <a:lnTo>
                  <a:pt x="7898548" y="809602"/>
                </a:lnTo>
                <a:lnTo>
                  <a:pt x="7898548" y="0"/>
                </a:lnTo>
                <a:close/>
              </a:path>
            </a:pathLst>
          </a:custGeom>
          <a:blipFill>
            <a:blip r:embed="rId18">
              <a:extLst>
                <a:ext uri="{96DAC541-7B7A-43D3-8B79-37D633B846F1}">
                  <asvg:svgBlip xmlns:asvg="http://schemas.microsoft.com/office/drawing/2016/SVG/main" r:embed="rId19"/>
                </a:ext>
              </a:extLst>
            </a:blip>
            <a:stretch>
              <a:fillRect l="0" t="0" r="0" b="0"/>
            </a:stretch>
          </a:blipFill>
          <a:ln cap="sq">
            <a:noFill/>
            <a:prstDash val="solid"/>
            <a:miter/>
          </a:ln>
        </p:spPr>
      </p:sp>
      <p:sp>
        <p:nvSpPr>
          <p:cNvPr name="TextBox 13" id="13"/>
          <p:cNvSpPr txBox="true"/>
          <p:nvPr/>
        </p:nvSpPr>
        <p:spPr>
          <a:xfrm rot="0">
            <a:off x="5539764" y="4453737"/>
            <a:ext cx="6809362" cy="2200275"/>
          </a:xfrm>
          <a:prstGeom prst="rect">
            <a:avLst/>
          </a:prstGeom>
        </p:spPr>
        <p:txBody>
          <a:bodyPr anchor="t" rtlCol="false" tIns="0" lIns="0" bIns="0" rIns="0">
            <a:spAutoFit/>
          </a:bodyPr>
          <a:lstStyle/>
          <a:p>
            <a:pPr algn="ctr">
              <a:lnSpc>
                <a:spcPts val="4200"/>
              </a:lnSpc>
              <a:spcBef>
                <a:spcPct val="0"/>
              </a:spcBef>
            </a:pPr>
            <a:r>
              <a:rPr lang="en-US" sz="3000">
                <a:solidFill>
                  <a:srgbClr val="293486"/>
                </a:solidFill>
                <a:latin typeface="Cooper Hewitt"/>
                <a:ea typeface="Cooper Hewitt"/>
                <a:cs typeface="Cooper Hewitt"/>
                <a:sym typeface="Cooper Hewitt"/>
              </a:rPr>
              <a:t>Bentuk negara adalah susunan dan organisasi secara keseluruhan dari suatu negara, termasuk dasar negara, tata tertib, dan kekuasaannya</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206308" y="8915400"/>
            <a:ext cx="18816319" cy="3010611"/>
          </a:xfrm>
          <a:custGeom>
            <a:avLst/>
            <a:gdLst/>
            <a:ahLst/>
            <a:cxnLst/>
            <a:rect r="r" b="b" t="t" l="l"/>
            <a:pathLst>
              <a:path h="3010611" w="18816319">
                <a:moveTo>
                  <a:pt x="0" y="0"/>
                </a:moveTo>
                <a:lnTo>
                  <a:pt x="18816319" y="0"/>
                </a:lnTo>
                <a:lnTo>
                  <a:pt x="18816319" y="3010611"/>
                </a:lnTo>
                <a:lnTo>
                  <a:pt x="0" y="30106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4">
              <a:extLst>
                <a:ext uri="{96DAC541-7B7A-43D3-8B79-37D633B846F1}">
                  <asvg:svgBlip xmlns:asvg="http://schemas.microsoft.com/office/drawing/2016/SVG/main" r:embed="rId5"/>
                </a:ext>
              </a:extLst>
            </a:blip>
            <a:stretch>
              <a:fillRect l="0" t="0" r="-196756" b="0"/>
            </a:stretch>
          </a:blipFill>
          <a:ln cap="sq">
            <a:noFill/>
            <a:prstDash val="solid"/>
            <a:miter/>
          </a:ln>
        </p:spPr>
      </p:sp>
      <p:sp>
        <p:nvSpPr>
          <p:cNvPr name="Freeform 6" id="6"/>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9" id="9"/>
          <p:cNvGrpSpPr/>
          <p:nvPr/>
        </p:nvGrpSpPr>
        <p:grpSpPr>
          <a:xfrm rot="0">
            <a:off x="682794" y="2506750"/>
            <a:ext cx="4088049" cy="6936563"/>
            <a:chOff x="0" y="0"/>
            <a:chExt cx="1076688" cy="1826914"/>
          </a:xfrm>
        </p:grpSpPr>
        <p:sp>
          <p:nvSpPr>
            <p:cNvPr name="Freeform 10" id="10"/>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1" id="11"/>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960264" y="1892534"/>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TextBox 13" id="13"/>
          <p:cNvSpPr txBox="true"/>
          <p:nvPr/>
        </p:nvSpPr>
        <p:spPr>
          <a:xfrm rot="0">
            <a:off x="2803367" y="764687"/>
            <a:ext cx="12796970" cy="876300"/>
          </a:xfrm>
          <a:prstGeom prst="rect">
            <a:avLst/>
          </a:prstGeom>
        </p:spPr>
        <p:txBody>
          <a:bodyPr anchor="t" rtlCol="false" tIns="0" lIns="0" bIns="0" rIns="0">
            <a:spAutoFit/>
          </a:bodyPr>
          <a:lstStyle/>
          <a:p>
            <a:pPr algn="ctr" marL="0" indent="0" lvl="0">
              <a:lnSpc>
                <a:spcPts val="6960"/>
              </a:lnSpc>
              <a:spcBef>
                <a:spcPct val="0"/>
              </a:spcBef>
            </a:pPr>
            <a:r>
              <a:rPr lang="en-US" sz="5800">
                <a:solidFill>
                  <a:srgbClr val="FFFFFF"/>
                </a:solidFill>
                <a:latin typeface="Poetsen"/>
                <a:ea typeface="Poetsen"/>
                <a:cs typeface="Poetsen"/>
                <a:sym typeface="Poetsen"/>
              </a:rPr>
              <a:t>Negara Kesatuan</a:t>
            </a:r>
          </a:p>
        </p:txBody>
      </p:sp>
      <p:sp>
        <p:nvSpPr>
          <p:cNvPr name="TextBox 14" id="14"/>
          <p:cNvSpPr txBox="true"/>
          <p:nvPr/>
        </p:nvSpPr>
        <p:spPr>
          <a:xfrm rot="0">
            <a:off x="882260" y="3297918"/>
            <a:ext cx="4892104" cy="498474"/>
          </a:xfrm>
          <a:prstGeom prst="rect">
            <a:avLst/>
          </a:prstGeom>
        </p:spPr>
        <p:txBody>
          <a:bodyPr anchor="t" rtlCol="false" tIns="0" lIns="0" bIns="0" rIns="0">
            <a:spAutoFit/>
          </a:bodyPr>
          <a:lstStyle/>
          <a:p>
            <a:pPr algn="l">
              <a:lnSpc>
                <a:spcPts val="3500"/>
              </a:lnSpc>
            </a:pPr>
            <a:r>
              <a:rPr lang="en-US" sz="2500" b="true">
                <a:solidFill>
                  <a:srgbClr val="293486"/>
                </a:solidFill>
                <a:latin typeface="Cooper Hewitt Bold"/>
                <a:ea typeface="Cooper Hewitt Bold"/>
                <a:cs typeface="Cooper Hewitt Bold"/>
                <a:sym typeface="Cooper Hewitt Bold"/>
              </a:rPr>
              <a:t>Kekuasaan Sentralisasi</a:t>
            </a:r>
          </a:p>
        </p:txBody>
      </p:sp>
      <p:sp>
        <p:nvSpPr>
          <p:cNvPr name="TextBox 15" id="15"/>
          <p:cNvSpPr txBox="true"/>
          <p:nvPr/>
        </p:nvSpPr>
        <p:spPr>
          <a:xfrm rot="0">
            <a:off x="905608" y="4022407"/>
            <a:ext cx="3383142" cy="34156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Dalam negara kesatuan, kekuasaan pemerintahan terpusat pada pemerintah pusat. Pemerintah pusat memiliki wewenang yang dominan dan mengatur seluruh wilayah negara. </a:t>
            </a:r>
          </a:p>
        </p:txBody>
      </p:sp>
      <p:sp>
        <p:nvSpPr>
          <p:cNvPr name="TextBox 16" id="16"/>
          <p:cNvSpPr txBox="true"/>
          <p:nvPr/>
        </p:nvSpPr>
        <p:spPr>
          <a:xfrm rot="0">
            <a:off x="2152845" y="2014625"/>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7" id="17"/>
          <p:cNvGrpSpPr/>
          <p:nvPr/>
        </p:nvGrpSpPr>
        <p:grpSpPr>
          <a:xfrm rot="0">
            <a:off x="4961343" y="2497591"/>
            <a:ext cx="4088049" cy="6936563"/>
            <a:chOff x="0" y="0"/>
            <a:chExt cx="1076688" cy="1826914"/>
          </a:xfrm>
        </p:grpSpPr>
        <p:sp>
          <p:nvSpPr>
            <p:cNvPr name="Freeform 18" id="18"/>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9" id="19"/>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0" id="20"/>
          <p:cNvSpPr/>
          <p:nvPr/>
        </p:nvSpPr>
        <p:spPr>
          <a:xfrm flipH="false" flipV="false" rot="0">
            <a:off x="6238813" y="1883375"/>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TextBox 21" id="21"/>
          <p:cNvSpPr txBox="true"/>
          <p:nvPr/>
        </p:nvSpPr>
        <p:spPr>
          <a:xfrm rot="0">
            <a:off x="5160809" y="3288758"/>
            <a:ext cx="3202783" cy="936624"/>
          </a:xfrm>
          <a:prstGeom prst="rect">
            <a:avLst/>
          </a:prstGeom>
        </p:spPr>
        <p:txBody>
          <a:bodyPr anchor="t" rtlCol="false" tIns="0" lIns="0" bIns="0" rIns="0">
            <a:spAutoFit/>
          </a:bodyPr>
          <a:lstStyle/>
          <a:p>
            <a:pPr algn="l">
              <a:lnSpc>
                <a:spcPts val="3500"/>
              </a:lnSpc>
            </a:pPr>
            <a:r>
              <a:rPr lang="en-US" sz="2500" b="true">
                <a:solidFill>
                  <a:srgbClr val="293486"/>
                </a:solidFill>
                <a:latin typeface="Cooper Hewitt Bold"/>
                <a:ea typeface="Cooper Hewitt Bold"/>
                <a:cs typeface="Cooper Hewitt Bold"/>
                <a:sym typeface="Cooper Hewitt Bold"/>
              </a:rPr>
              <a:t>Sistem Administrasi Terpusat</a:t>
            </a:r>
          </a:p>
        </p:txBody>
      </p:sp>
      <p:sp>
        <p:nvSpPr>
          <p:cNvPr name="TextBox 22" id="22"/>
          <p:cNvSpPr txBox="true"/>
          <p:nvPr/>
        </p:nvSpPr>
        <p:spPr>
          <a:xfrm rot="0">
            <a:off x="5180474" y="4415883"/>
            <a:ext cx="3383142" cy="42538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Pembagian administratif, seperti provinsi atau kabupaten, berfungsi sebagai perpanjangan tangan pemerintah pusat. Mereka tidak memiliki kedaulatan sendiri, melainkan menjalankan kebijakan yang ditetapkan oleh pusat.</a:t>
            </a:r>
          </a:p>
        </p:txBody>
      </p:sp>
      <p:sp>
        <p:nvSpPr>
          <p:cNvPr name="TextBox 23" id="23"/>
          <p:cNvSpPr txBox="true"/>
          <p:nvPr/>
        </p:nvSpPr>
        <p:spPr>
          <a:xfrm rot="0">
            <a:off x="6431394" y="2005465"/>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4" id="24"/>
          <p:cNvGrpSpPr/>
          <p:nvPr/>
        </p:nvGrpSpPr>
        <p:grpSpPr>
          <a:xfrm rot="0">
            <a:off x="9239892" y="2488431"/>
            <a:ext cx="4088049" cy="6936563"/>
            <a:chOff x="0" y="0"/>
            <a:chExt cx="1076688" cy="1826914"/>
          </a:xfrm>
        </p:grpSpPr>
        <p:sp>
          <p:nvSpPr>
            <p:cNvPr name="Freeform 25" id="25"/>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6" id="26"/>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7" id="27"/>
          <p:cNvSpPr/>
          <p:nvPr/>
        </p:nvSpPr>
        <p:spPr>
          <a:xfrm flipH="false" flipV="false" rot="0">
            <a:off x="10517362" y="1874215"/>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TextBox 28" id="28"/>
          <p:cNvSpPr txBox="true"/>
          <p:nvPr/>
        </p:nvSpPr>
        <p:spPr>
          <a:xfrm rot="0">
            <a:off x="9439358" y="3279599"/>
            <a:ext cx="3173551" cy="936624"/>
          </a:xfrm>
          <a:prstGeom prst="rect">
            <a:avLst/>
          </a:prstGeom>
        </p:spPr>
        <p:txBody>
          <a:bodyPr anchor="t" rtlCol="false" tIns="0" lIns="0" bIns="0" rIns="0">
            <a:spAutoFit/>
          </a:bodyPr>
          <a:lstStyle/>
          <a:p>
            <a:pPr algn="l">
              <a:lnSpc>
                <a:spcPts val="3500"/>
              </a:lnSpc>
            </a:pPr>
            <a:r>
              <a:rPr lang="en-US" sz="2500" b="true">
                <a:solidFill>
                  <a:srgbClr val="293486"/>
                </a:solidFill>
                <a:latin typeface="Cooper Hewitt Bold"/>
                <a:ea typeface="Cooper Hewitt Bold"/>
                <a:cs typeface="Cooper Hewitt Bold"/>
                <a:sym typeface="Cooper Hewitt Bold"/>
              </a:rPr>
              <a:t>Hukum dan Kebijakan Nasional</a:t>
            </a:r>
          </a:p>
        </p:txBody>
      </p:sp>
      <p:sp>
        <p:nvSpPr>
          <p:cNvPr name="TextBox 29" id="29"/>
          <p:cNvSpPr txBox="true"/>
          <p:nvPr/>
        </p:nvSpPr>
        <p:spPr>
          <a:xfrm rot="0">
            <a:off x="9458967" y="4415883"/>
            <a:ext cx="3383142" cy="42538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Semua hukum dan kebijakan yang berlaku di seluruh wilayah negara ditetapkan oleh pemerintah pusat. Pemerintah daerah memiliki wewenang terbatas dalam menentukan kebijakan lokal.</a:t>
            </a:r>
          </a:p>
        </p:txBody>
      </p:sp>
      <p:sp>
        <p:nvSpPr>
          <p:cNvPr name="TextBox 30" id="30"/>
          <p:cNvSpPr txBox="true"/>
          <p:nvPr/>
        </p:nvSpPr>
        <p:spPr>
          <a:xfrm rot="0">
            <a:off x="10709943" y="1996306"/>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grpSp>
        <p:nvGrpSpPr>
          <p:cNvPr name="Group 31" id="31"/>
          <p:cNvGrpSpPr/>
          <p:nvPr/>
        </p:nvGrpSpPr>
        <p:grpSpPr>
          <a:xfrm rot="0">
            <a:off x="13518441" y="2479271"/>
            <a:ext cx="4088049" cy="6936563"/>
            <a:chOff x="0" y="0"/>
            <a:chExt cx="1076688" cy="1826914"/>
          </a:xfrm>
        </p:grpSpPr>
        <p:sp>
          <p:nvSpPr>
            <p:cNvPr name="Freeform 32" id="3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33" id="3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34" id="34"/>
          <p:cNvSpPr/>
          <p:nvPr/>
        </p:nvSpPr>
        <p:spPr>
          <a:xfrm flipH="false" flipV="false" rot="0">
            <a:off x="14795911" y="1865056"/>
            <a:ext cx="1228432" cy="1228432"/>
          </a:xfrm>
          <a:custGeom>
            <a:avLst/>
            <a:gdLst/>
            <a:ahLst/>
            <a:cxnLst/>
            <a:rect r="r" b="b" t="t" l="l"/>
            <a:pathLst>
              <a:path h="1228432" w="1228432">
                <a:moveTo>
                  <a:pt x="0" y="0"/>
                </a:moveTo>
                <a:lnTo>
                  <a:pt x="1228432" y="0"/>
                </a:lnTo>
                <a:lnTo>
                  <a:pt x="1228432" y="1228431"/>
                </a:lnTo>
                <a:lnTo>
                  <a:pt x="0" y="122843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TextBox 35" id="35"/>
          <p:cNvSpPr txBox="true"/>
          <p:nvPr/>
        </p:nvSpPr>
        <p:spPr>
          <a:xfrm rot="0">
            <a:off x="13717907" y="3270439"/>
            <a:ext cx="4892104" cy="498474"/>
          </a:xfrm>
          <a:prstGeom prst="rect">
            <a:avLst/>
          </a:prstGeom>
        </p:spPr>
        <p:txBody>
          <a:bodyPr anchor="t" rtlCol="false" tIns="0" lIns="0" bIns="0" rIns="0">
            <a:spAutoFit/>
          </a:bodyPr>
          <a:lstStyle/>
          <a:p>
            <a:pPr algn="l">
              <a:lnSpc>
                <a:spcPts val="3500"/>
              </a:lnSpc>
            </a:pPr>
            <a:r>
              <a:rPr lang="en-US" sz="2500" b="true">
                <a:solidFill>
                  <a:srgbClr val="293486"/>
                </a:solidFill>
                <a:latin typeface="Cooper Hewitt Bold"/>
                <a:ea typeface="Cooper Hewitt Bold"/>
                <a:cs typeface="Cooper Hewitt Bold"/>
                <a:sym typeface="Cooper Hewitt Bold"/>
              </a:rPr>
              <a:t>Contoh Negara Kesatuan</a:t>
            </a:r>
          </a:p>
        </p:txBody>
      </p:sp>
      <p:sp>
        <p:nvSpPr>
          <p:cNvPr name="TextBox 36" id="36"/>
          <p:cNvSpPr txBox="true"/>
          <p:nvPr/>
        </p:nvSpPr>
        <p:spPr>
          <a:xfrm rot="0">
            <a:off x="13741255" y="3994928"/>
            <a:ext cx="3383142" cy="9010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Indonesia</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Prancis</a:t>
            </a:r>
          </a:p>
        </p:txBody>
      </p:sp>
      <p:sp>
        <p:nvSpPr>
          <p:cNvPr name="TextBox 37" id="37"/>
          <p:cNvSpPr txBox="true"/>
          <p:nvPr/>
        </p:nvSpPr>
        <p:spPr>
          <a:xfrm rot="0">
            <a:off x="14988492" y="1987146"/>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4</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206308" y="8915400"/>
            <a:ext cx="18816319" cy="3010611"/>
          </a:xfrm>
          <a:custGeom>
            <a:avLst/>
            <a:gdLst/>
            <a:ahLst/>
            <a:cxnLst/>
            <a:rect r="r" b="b" t="t" l="l"/>
            <a:pathLst>
              <a:path h="3010611" w="18816319">
                <a:moveTo>
                  <a:pt x="0" y="0"/>
                </a:moveTo>
                <a:lnTo>
                  <a:pt x="18816319" y="0"/>
                </a:lnTo>
                <a:lnTo>
                  <a:pt x="18816319" y="3010611"/>
                </a:lnTo>
                <a:lnTo>
                  <a:pt x="0" y="30106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4">
              <a:extLst>
                <a:ext uri="{96DAC541-7B7A-43D3-8B79-37D633B846F1}">
                  <asvg:svgBlip xmlns:asvg="http://schemas.microsoft.com/office/drawing/2016/SVG/main" r:embed="rId5"/>
                </a:ext>
              </a:extLst>
            </a:blip>
            <a:stretch>
              <a:fillRect l="0" t="0" r="-196756" b="0"/>
            </a:stretch>
          </a:blipFill>
          <a:ln cap="sq">
            <a:noFill/>
            <a:prstDash val="solid"/>
            <a:miter/>
          </a:ln>
        </p:spPr>
      </p:sp>
      <p:sp>
        <p:nvSpPr>
          <p:cNvPr name="Freeform 6" id="6"/>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9" id="9"/>
          <p:cNvGrpSpPr/>
          <p:nvPr/>
        </p:nvGrpSpPr>
        <p:grpSpPr>
          <a:xfrm rot="0">
            <a:off x="682794" y="2506750"/>
            <a:ext cx="4088049" cy="6936563"/>
            <a:chOff x="0" y="0"/>
            <a:chExt cx="1076688" cy="1826914"/>
          </a:xfrm>
        </p:grpSpPr>
        <p:sp>
          <p:nvSpPr>
            <p:cNvPr name="Freeform 10" id="10"/>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1" id="11"/>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960264" y="1892534"/>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TextBox 13" id="13"/>
          <p:cNvSpPr txBox="true"/>
          <p:nvPr/>
        </p:nvSpPr>
        <p:spPr>
          <a:xfrm rot="0">
            <a:off x="2803367" y="764687"/>
            <a:ext cx="12796970" cy="876300"/>
          </a:xfrm>
          <a:prstGeom prst="rect">
            <a:avLst/>
          </a:prstGeom>
        </p:spPr>
        <p:txBody>
          <a:bodyPr anchor="t" rtlCol="false" tIns="0" lIns="0" bIns="0" rIns="0">
            <a:spAutoFit/>
          </a:bodyPr>
          <a:lstStyle/>
          <a:p>
            <a:pPr algn="ctr" marL="0" indent="0" lvl="0">
              <a:lnSpc>
                <a:spcPts val="6960"/>
              </a:lnSpc>
              <a:spcBef>
                <a:spcPct val="0"/>
              </a:spcBef>
            </a:pPr>
            <a:r>
              <a:rPr lang="en-US" sz="5800">
                <a:solidFill>
                  <a:srgbClr val="FFFFFF"/>
                </a:solidFill>
                <a:latin typeface="Poetsen"/>
                <a:ea typeface="Poetsen"/>
                <a:cs typeface="Poetsen"/>
                <a:sym typeface="Poetsen"/>
              </a:rPr>
              <a:t>Negara Serikat</a:t>
            </a:r>
          </a:p>
        </p:txBody>
      </p:sp>
      <p:sp>
        <p:nvSpPr>
          <p:cNvPr name="TextBox 14" id="14"/>
          <p:cNvSpPr txBox="true"/>
          <p:nvPr/>
        </p:nvSpPr>
        <p:spPr>
          <a:xfrm rot="0">
            <a:off x="882260" y="3297918"/>
            <a:ext cx="4892104" cy="498474"/>
          </a:xfrm>
          <a:prstGeom prst="rect">
            <a:avLst/>
          </a:prstGeom>
        </p:spPr>
        <p:txBody>
          <a:bodyPr anchor="t" rtlCol="false" tIns="0" lIns="0" bIns="0" rIns="0">
            <a:spAutoFit/>
          </a:bodyPr>
          <a:lstStyle/>
          <a:p>
            <a:pPr algn="l">
              <a:lnSpc>
                <a:spcPts val="3500"/>
              </a:lnSpc>
            </a:pPr>
            <a:r>
              <a:rPr lang="en-US" sz="2500" b="true">
                <a:solidFill>
                  <a:srgbClr val="293486"/>
                </a:solidFill>
                <a:latin typeface="Cooper Hewitt Bold"/>
                <a:ea typeface="Cooper Hewitt Bold"/>
                <a:cs typeface="Cooper Hewitt Bold"/>
                <a:sym typeface="Cooper Hewitt Bold"/>
              </a:rPr>
              <a:t>Kedaulatan Bersama</a:t>
            </a:r>
          </a:p>
        </p:txBody>
      </p:sp>
      <p:sp>
        <p:nvSpPr>
          <p:cNvPr name="TextBox 15" id="15"/>
          <p:cNvSpPr txBox="true"/>
          <p:nvPr/>
        </p:nvSpPr>
        <p:spPr>
          <a:xfrm rot="0">
            <a:off x="905608" y="4022407"/>
            <a:ext cx="3383142" cy="25774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Negara serikat atau Federasi merupakan bentuk negara gabungan yang terdiri dari beberapa negara bagian dari sebuah negara serikat.</a:t>
            </a:r>
          </a:p>
        </p:txBody>
      </p:sp>
      <p:sp>
        <p:nvSpPr>
          <p:cNvPr name="TextBox 16" id="16"/>
          <p:cNvSpPr txBox="true"/>
          <p:nvPr/>
        </p:nvSpPr>
        <p:spPr>
          <a:xfrm rot="0">
            <a:off x="2152845" y="2014625"/>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7" id="17"/>
          <p:cNvGrpSpPr/>
          <p:nvPr/>
        </p:nvGrpSpPr>
        <p:grpSpPr>
          <a:xfrm rot="0">
            <a:off x="4961343" y="2497591"/>
            <a:ext cx="4088049" cy="6936563"/>
            <a:chOff x="0" y="0"/>
            <a:chExt cx="1076688" cy="1826914"/>
          </a:xfrm>
        </p:grpSpPr>
        <p:sp>
          <p:nvSpPr>
            <p:cNvPr name="Freeform 18" id="18"/>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9" id="19"/>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0" id="20"/>
          <p:cNvSpPr/>
          <p:nvPr/>
        </p:nvSpPr>
        <p:spPr>
          <a:xfrm flipH="false" flipV="false" rot="0">
            <a:off x="6238813" y="1883375"/>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TextBox 21" id="21"/>
          <p:cNvSpPr txBox="true"/>
          <p:nvPr/>
        </p:nvSpPr>
        <p:spPr>
          <a:xfrm rot="0">
            <a:off x="5160809" y="3288758"/>
            <a:ext cx="3202783" cy="936624"/>
          </a:xfrm>
          <a:prstGeom prst="rect">
            <a:avLst/>
          </a:prstGeom>
        </p:spPr>
        <p:txBody>
          <a:bodyPr anchor="t" rtlCol="false" tIns="0" lIns="0" bIns="0" rIns="0">
            <a:spAutoFit/>
          </a:bodyPr>
          <a:lstStyle/>
          <a:p>
            <a:pPr algn="l">
              <a:lnSpc>
                <a:spcPts val="3500"/>
              </a:lnSpc>
            </a:pPr>
            <a:r>
              <a:rPr lang="en-US" sz="2500" b="true">
                <a:solidFill>
                  <a:srgbClr val="293486"/>
                </a:solidFill>
                <a:latin typeface="Cooper Hewitt Bold"/>
                <a:ea typeface="Cooper Hewitt Bold"/>
                <a:cs typeface="Cooper Hewitt Bold"/>
                <a:sym typeface="Cooper Hewitt Bold"/>
              </a:rPr>
              <a:t>Pemerintahan Dualisme</a:t>
            </a:r>
          </a:p>
        </p:txBody>
      </p:sp>
      <p:sp>
        <p:nvSpPr>
          <p:cNvPr name="TextBox 22" id="22"/>
          <p:cNvSpPr txBox="true"/>
          <p:nvPr/>
        </p:nvSpPr>
        <p:spPr>
          <a:xfrm rot="0">
            <a:off x="5180474" y="4415883"/>
            <a:ext cx="3383142" cy="42538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Ada dua tingkat pemerintahan dalam negara serikat, yaitu pemerintah federal (pusat) dan pemerintah negara bagian. Kedua tingkat pemerintahan ini memiliki kewenangan yang diatur oleh konstitusi.</a:t>
            </a:r>
          </a:p>
        </p:txBody>
      </p:sp>
      <p:sp>
        <p:nvSpPr>
          <p:cNvPr name="TextBox 23" id="23"/>
          <p:cNvSpPr txBox="true"/>
          <p:nvPr/>
        </p:nvSpPr>
        <p:spPr>
          <a:xfrm rot="0">
            <a:off x="6431394" y="2005465"/>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4" id="24"/>
          <p:cNvGrpSpPr/>
          <p:nvPr/>
        </p:nvGrpSpPr>
        <p:grpSpPr>
          <a:xfrm rot="0">
            <a:off x="9239892" y="2488431"/>
            <a:ext cx="4088049" cy="6936563"/>
            <a:chOff x="0" y="0"/>
            <a:chExt cx="1076688" cy="1826914"/>
          </a:xfrm>
        </p:grpSpPr>
        <p:sp>
          <p:nvSpPr>
            <p:cNvPr name="Freeform 25" id="25"/>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6" id="26"/>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7" id="27"/>
          <p:cNvSpPr/>
          <p:nvPr/>
        </p:nvSpPr>
        <p:spPr>
          <a:xfrm flipH="false" flipV="false" rot="0">
            <a:off x="10517362" y="1874215"/>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TextBox 28" id="28"/>
          <p:cNvSpPr txBox="true"/>
          <p:nvPr/>
        </p:nvSpPr>
        <p:spPr>
          <a:xfrm rot="0">
            <a:off x="9439358" y="3279599"/>
            <a:ext cx="3173551" cy="936624"/>
          </a:xfrm>
          <a:prstGeom prst="rect">
            <a:avLst/>
          </a:prstGeom>
        </p:spPr>
        <p:txBody>
          <a:bodyPr anchor="t" rtlCol="false" tIns="0" lIns="0" bIns="0" rIns="0">
            <a:spAutoFit/>
          </a:bodyPr>
          <a:lstStyle/>
          <a:p>
            <a:pPr algn="l">
              <a:lnSpc>
                <a:spcPts val="3500"/>
              </a:lnSpc>
            </a:pPr>
            <a:r>
              <a:rPr lang="en-US" sz="2500" b="true">
                <a:solidFill>
                  <a:srgbClr val="293486"/>
                </a:solidFill>
                <a:latin typeface="Cooper Hewitt Bold"/>
                <a:ea typeface="Cooper Hewitt Bold"/>
                <a:cs typeface="Cooper Hewitt Bold"/>
                <a:sym typeface="Cooper Hewitt Bold"/>
              </a:rPr>
              <a:t>Otonomi Negara Bagian</a:t>
            </a:r>
          </a:p>
        </p:txBody>
      </p:sp>
      <p:sp>
        <p:nvSpPr>
          <p:cNvPr name="TextBox 29" id="29"/>
          <p:cNvSpPr txBox="true"/>
          <p:nvPr/>
        </p:nvSpPr>
        <p:spPr>
          <a:xfrm rot="0">
            <a:off x="9458967" y="4415883"/>
            <a:ext cx="3383142" cy="42538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Negara bagian memiliki otonomi dalam berbagai bidang, seperti pendidikan, kesehatan, dan hukum lokal. Pemerintah pusat mengurus kebijakan yang bersifat nasional, seperti pertahanan, hubungan luar negeri, dan moneter.</a:t>
            </a:r>
          </a:p>
        </p:txBody>
      </p:sp>
      <p:sp>
        <p:nvSpPr>
          <p:cNvPr name="TextBox 30" id="30"/>
          <p:cNvSpPr txBox="true"/>
          <p:nvPr/>
        </p:nvSpPr>
        <p:spPr>
          <a:xfrm rot="0">
            <a:off x="10709943" y="1996306"/>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grpSp>
        <p:nvGrpSpPr>
          <p:cNvPr name="Group 31" id="31"/>
          <p:cNvGrpSpPr/>
          <p:nvPr/>
        </p:nvGrpSpPr>
        <p:grpSpPr>
          <a:xfrm rot="0">
            <a:off x="13518441" y="2479271"/>
            <a:ext cx="4088049" cy="6936563"/>
            <a:chOff x="0" y="0"/>
            <a:chExt cx="1076688" cy="1826914"/>
          </a:xfrm>
        </p:grpSpPr>
        <p:sp>
          <p:nvSpPr>
            <p:cNvPr name="Freeform 32" id="3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33" id="3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34" id="34"/>
          <p:cNvSpPr/>
          <p:nvPr/>
        </p:nvSpPr>
        <p:spPr>
          <a:xfrm flipH="false" flipV="false" rot="0">
            <a:off x="14795911" y="1865056"/>
            <a:ext cx="1228432" cy="1228432"/>
          </a:xfrm>
          <a:custGeom>
            <a:avLst/>
            <a:gdLst/>
            <a:ahLst/>
            <a:cxnLst/>
            <a:rect r="r" b="b" t="t" l="l"/>
            <a:pathLst>
              <a:path h="1228432" w="1228432">
                <a:moveTo>
                  <a:pt x="0" y="0"/>
                </a:moveTo>
                <a:lnTo>
                  <a:pt x="1228432" y="0"/>
                </a:lnTo>
                <a:lnTo>
                  <a:pt x="1228432" y="1228431"/>
                </a:lnTo>
                <a:lnTo>
                  <a:pt x="0" y="122843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TextBox 35" id="35"/>
          <p:cNvSpPr txBox="true"/>
          <p:nvPr/>
        </p:nvSpPr>
        <p:spPr>
          <a:xfrm rot="0">
            <a:off x="13717907" y="3270439"/>
            <a:ext cx="4892104" cy="498474"/>
          </a:xfrm>
          <a:prstGeom prst="rect">
            <a:avLst/>
          </a:prstGeom>
        </p:spPr>
        <p:txBody>
          <a:bodyPr anchor="t" rtlCol="false" tIns="0" lIns="0" bIns="0" rIns="0">
            <a:spAutoFit/>
          </a:bodyPr>
          <a:lstStyle/>
          <a:p>
            <a:pPr algn="l">
              <a:lnSpc>
                <a:spcPts val="3500"/>
              </a:lnSpc>
            </a:pPr>
            <a:r>
              <a:rPr lang="en-US" sz="2500" b="true">
                <a:solidFill>
                  <a:srgbClr val="293486"/>
                </a:solidFill>
                <a:latin typeface="Cooper Hewitt Bold"/>
                <a:ea typeface="Cooper Hewitt Bold"/>
                <a:cs typeface="Cooper Hewitt Bold"/>
                <a:sym typeface="Cooper Hewitt Bold"/>
              </a:rPr>
              <a:t>Contoh Negara Serikat</a:t>
            </a:r>
          </a:p>
        </p:txBody>
      </p:sp>
      <p:sp>
        <p:nvSpPr>
          <p:cNvPr name="TextBox 36" id="36"/>
          <p:cNvSpPr txBox="true"/>
          <p:nvPr/>
        </p:nvSpPr>
        <p:spPr>
          <a:xfrm rot="0">
            <a:off x="13741255" y="3994928"/>
            <a:ext cx="3383142" cy="9010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Amerika Serikat</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Jerman</a:t>
            </a:r>
          </a:p>
        </p:txBody>
      </p:sp>
      <p:sp>
        <p:nvSpPr>
          <p:cNvPr name="TextBox 37" id="37"/>
          <p:cNvSpPr txBox="true"/>
          <p:nvPr/>
        </p:nvSpPr>
        <p:spPr>
          <a:xfrm rot="0">
            <a:off x="14988492" y="1987146"/>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4</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803367" y="764687"/>
            <a:ext cx="12796970" cy="876300"/>
          </a:xfrm>
          <a:prstGeom prst="rect">
            <a:avLst/>
          </a:prstGeom>
        </p:spPr>
        <p:txBody>
          <a:bodyPr anchor="t" rtlCol="false" tIns="0" lIns="0" bIns="0" rIns="0">
            <a:spAutoFit/>
          </a:bodyPr>
          <a:lstStyle/>
          <a:p>
            <a:pPr algn="ctr" marL="0" indent="0" lvl="0">
              <a:lnSpc>
                <a:spcPts val="6960"/>
              </a:lnSpc>
              <a:spcBef>
                <a:spcPct val="0"/>
              </a:spcBef>
            </a:pPr>
            <a:r>
              <a:rPr lang="en-US" sz="5800">
                <a:solidFill>
                  <a:srgbClr val="FFFFFF"/>
                </a:solidFill>
                <a:latin typeface="Poetsen"/>
                <a:ea typeface="Poetsen"/>
                <a:cs typeface="Poetsen"/>
                <a:sym typeface="Poetsen"/>
              </a:rPr>
              <a:t>Negara Monarki</a:t>
            </a:r>
          </a:p>
        </p:txBody>
      </p:sp>
      <p:sp>
        <p:nvSpPr>
          <p:cNvPr name="TextBox 13" id="13"/>
          <p:cNvSpPr txBox="true"/>
          <p:nvPr/>
        </p:nvSpPr>
        <p:spPr>
          <a:xfrm rot="0">
            <a:off x="3149273" y="3530830"/>
            <a:ext cx="3383142" cy="25774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Dalam sistem monarki, kepala negara adalah seorang raja atau ratu yang biasanya mendapatkan kekuasaan berdasarkan keturunan. </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34369" y="3740380"/>
            <a:ext cx="3383142" cy="21583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Kekuasaan dalam monarki sering kali diwariskan secara turun-temurun dalam satu keluarga atau dinasti.</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560580" y="3709900"/>
            <a:ext cx="3383142" cy="42538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Monarki absolut: Arab saudi, Brunae, Swazilan.</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Monarki konstitusional: Thailand, Jepang, Inggris, jordania.</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Monarki parlamenter: Belanda, dan Malaysia.</a:t>
            </a: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803367" y="764687"/>
            <a:ext cx="12796970" cy="876300"/>
          </a:xfrm>
          <a:prstGeom prst="rect">
            <a:avLst/>
          </a:prstGeom>
        </p:spPr>
        <p:txBody>
          <a:bodyPr anchor="t" rtlCol="false" tIns="0" lIns="0" bIns="0" rIns="0">
            <a:spAutoFit/>
          </a:bodyPr>
          <a:lstStyle/>
          <a:p>
            <a:pPr algn="ctr" marL="0" indent="0" lvl="0">
              <a:lnSpc>
                <a:spcPts val="6960"/>
              </a:lnSpc>
              <a:spcBef>
                <a:spcPct val="0"/>
              </a:spcBef>
            </a:pPr>
            <a:r>
              <a:rPr lang="en-US" sz="5800">
                <a:solidFill>
                  <a:srgbClr val="FFFFFF"/>
                </a:solidFill>
                <a:latin typeface="Poetsen"/>
                <a:ea typeface="Poetsen"/>
                <a:cs typeface="Poetsen"/>
                <a:sym typeface="Poetsen"/>
              </a:rPr>
              <a:t>Negara Oligarki</a:t>
            </a:r>
          </a:p>
        </p:txBody>
      </p:sp>
      <p:sp>
        <p:nvSpPr>
          <p:cNvPr name="TextBox 13" id="13"/>
          <p:cNvSpPr txBox="true"/>
          <p:nvPr/>
        </p:nvSpPr>
        <p:spPr>
          <a:xfrm rot="0">
            <a:off x="3155820" y="3148723"/>
            <a:ext cx="3383142" cy="63493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Model pemerintahan oligarki adalah pemerintahan yang dijalankan oleh beberapa orang berkuasa dari golongan atau kelompok tertentu. Kelompok ini mengontrol kebijakan pemerintahan dan sering kali berusaha mempertahankan kekuasaan mereka dengan cara mengontrol sumber daya dan informasi.</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34369" y="3740380"/>
            <a:ext cx="3383142" cy="38347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Pemimpin dalam oligarki biasanya tidak dipilih melalui proses demokrasi yang luas, melainkan ditentukan oleh kelompok yang berkuasa atau berdasarkan kriteria internal kelompok tersebut.</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560580" y="3709900"/>
            <a:ext cx="3383142" cy="4819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Sparta di Yunani Kuno</a:t>
            </a: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803367" y="764687"/>
            <a:ext cx="12796970" cy="876300"/>
          </a:xfrm>
          <a:prstGeom prst="rect">
            <a:avLst/>
          </a:prstGeom>
        </p:spPr>
        <p:txBody>
          <a:bodyPr anchor="t" rtlCol="false" tIns="0" lIns="0" bIns="0" rIns="0">
            <a:spAutoFit/>
          </a:bodyPr>
          <a:lstStyle/>
          <a:p>
            <a:pPr algn="ctr" marL="0" indent="0" lvl="0">
              <a:lnSpc>
                <a:spcPts val="6960"/>
              </a:lnSpc>
              <a:spcBef>
                <a:spcPct val="0"/>
              </a:spcBef>
            </a:pPr>
            <a:r>
              <a:rPr lang="en-US" sz="5800">
                <a:solidFill>
                  <a:srgbClr val="FFFFFF"/>
                </a:solidFill>
                <a:latin typeface="Poetsen"/>
                <a:ea typeface="Poetsen"/>
                <a:cs typeface="Poetsen"/>
                <a:sym typeface="Poetsen"/>
              </a:rPr>
              <a:t>Negara Demokrasi</a:t>
            </a:r>
          </a:p>
        </p:txBody>
      </p:sp>
      <p:sp>
        <p:nvSpPr>
          <p:cNvPr name="TextBox 13" id="13"/>
          <p:cNvSpPr txBox="true"/>
          <p:nvPr/>
        </p:nvSpPr>
        <p:spPr>
          <a:xfrm rot="0">
            <a:off x="3155820" y="3567458"/>
            <a:ext cx="3383142" cy="46729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Pemerintahan model demokrasi adalah pemerintahan yang bersandarkan pada kedaulatan rakyat. Semua warga negara yang memenuhi syarat memiliki hak suara dalam pemilihan umum dan dapat berpartisipasi dalam proses politik.</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34369" y="3614650"/>
            <a:ext cx="3383142" cy="29965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Dalam sistem demokrasi, kekuasaan pemerintahan berasal dari rakyat, yang memiliki hak untuk memilih pemimpin dan kebijakan melalui proses pemilihan umum</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560580" y="3709900"/>
            <a:ext cx="3383142" cy="9010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Amerika Serikat</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Indonesia.</a:t>
            </a: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123825" y="8896350"/>
            <a:ext cx="18816319" cy="3010611"/>
          </a:xfrm>
          <a:custGeom>
            <a:avLst/>
            <a:gdLst/>
            <a:ahLst/>
            <a:cxnLst/>
            <a:rect r="r" b="b" t="t" l="l"/>
            <a:pathLst>
              <a:path h="3010611" w="18816319">
                <a:moveTo>
                  <a:pt x="0" y="0"/>
                </a:moveTo>
                <a:lnTo>
                  <a:pt x="18816319" y="0"/>
                </a:lnTo>
                <a:lnTo>
                  <a:pt x="18816319" y="3010611"/>
                </a:lnTo>
                <a:lnTo>
                  <a:pt x="0" y="30106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3617794" y="1746041"/>
            <a:ext cx="13253104" cy="6867517"/>
          </a:xfrm>
          <a:custGeom>
            <a:avLst/>
            <a:gdLst/>
            <a:ahLst/>
            <a:cxnLst/>
            <a:rect r="r" b="b" t="t" l="l"/>
            <a:pathLst>
              <a:path h="6867517" w="13253104">
                <a:moveTo>
                  <a:pt x="0" y="0"/>
                </a:moveTo>
                <a:lnTo>
                  <a:pt x="13253104" y="0"/>
                </a:lnTo>
                <a:lnTo>
                  <a:pt x="13253104" y="6867518"/>
                </a:lnTo>
                <a:lnTo>
                  <a:pt x="0" y="68675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rnd">
            <a:noFill/>
            <a:prstDash val="solid"/>
            <a:round/>
          </a:ln>
        </p:spPr>
      </p:sp>
      <p:sp>
        <p:nvSpPr>
          <p:cNvPr name="Freeform 4" id="4"/>
          <p:cNvSpPr/>
          <p:nvPr/>
        </p:nvSpPr>
        <p:spPr>
          <a:xfrm flipH="false" flipV="false" rot="0">
            <a:off x="0" y="4289154"/>
            <a:ext cx="3617794" cy="6291816"/>
          </a:xfrm>
          <a:custGeom>
            <a:avLst/>
            <a:gdLst/>
            <a:ahLst/>
            <a:cxnLst/>
            <a:rect r="r" b="b" t="t" l="l"/>
            <a:pathLst>
              <a:path h="6291816" w="3617794">
                <a:moveTo>
                  <a:pt x="0" y="0"/>
                </a:moveTo>
                <a:lnTo>
                  <a:pt x="3617794" y="0"/>
                </a:lnTo>
                <a:lnTo>
                  <a:pt x="3617794" y="6291816"/>
                </a:lnTo>
                <a:lnTo>
                  <a:pt x="0" y="629181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6175640" y="6654012"/>
            <a:ext cx="1396177" cy="3919093"/>
          </a:xfrm>
          <a:custGeom>
            <a:avLst/>
            <a:gdLst/>
            <a:ahLst/>
            <a:cxnLst/>
            <a:rect r="r" b="b" t="t" l="l"/>
            <a:pathLst>
              <a:path h="3919093" w="1396177">
                <a:moveTo>
                  <a:pt x="0" y="0"/>
                </a:moveTo>
                <a:lnTo>
                  <a:pt x="1396177" y="0"/>
                </a:lnTo>
                <a:lnTo>
                  <a:pt x="1396177" y="3919093"/>
                </a:lnTo>
                <a:lnTo>
                  <a:pt x="0" y="3919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TextBox 6" id="6"/>
          <p:cNvSpPr txBox="true"/>
          <p:nvPr/>
        </p:nvSpPr>
        <p:spPr>
          <a:xfrm rot="0">
            <a:off x="5270931" y="2818947"/>
            <a:ext cx="9557006" cy="1047750"/>
          </a:xfrm>
          <a:prstGeom prst="rect">
            <a:avLst/>
          </a:prstGeom>
        </p:spPr>
        <p:txBody>
          <a:bodyPr anchor="t" rtlCol="false" tIns="0" lIns="0" bIns="0" rIns="0">
            <a:spAutoFit/>
          </a:bodyPr>
          <a:lstStyle/>
          <a:p>
            <a:pPr algn="ctr" marL="0" indent="0" lvl="0">
              <a:lnSpc>
                <a:spcPts val="8280"/>
              </a:lnSpc>
              <a:spcBef>
                <a:spcPct val="0"/>
              </a:spcBef>
            </a:pPr>
            <a:r>
              <a:rPr lang="en-US" sz="6900">
                <a:solidFill>
                  <a:srgbClr val="293486"/>
                </a:solidFill>
                <a:latin typeface="Poetsen"/>
                <a:ea typeface="Poetsen"/>
                <a:cs typeface="Poetsen"/>
                <a:sym typeface="Poetsen"/>
              </a:rPr>
              <a:t> Bentuk Pemerintahan</a:t>
            </a:r>
          </a:p>
        </p:txBody>
      </p:sp>
      <p:sp>
        <p:nvSpPr>
          <p:cNvPr name="Freeform 7" id="7"/>
          <p:cNvSpPr/>
          <p:nvPr/>
        </p:nvSpPr>
        <p:spPr>
          <a:xfrm flipH="false" flipV="false" rot="0">
            <a:off x="1483709" y="3372953"/>
            <a:ext cx="390471" cy="269913"/>
          </a:xfrm>
          <a:custGeom>
            <a:avLst/>
            <a:gdLst/>
            <a:ahLst/>
            <a:cxnLst/>
            <a:rect r="r" b="b" t="t" l="l"/>
            <a:pathLst>
              <a:path h="269913" w="390471">
                <a:moveTo>
                  <a:pt x="0" y="0"/>
                </a:moveTo>
                <a:lnTo>
                  <a:pt x="390471" y="0"/>
                </a:lnTo>
                <a:lnTo>
                  <a:pt x="390471" y="269913"/>
                </a:lnTo>
                <a:lnTo>
                  <a:pt x="0" y="2699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6175640" y="2003668"/>
            <a:ext cx="470513" cy="407582"/>
          </a:xfrm>
          <a:custGeom>
            <a:avLst/>
            <a:gdLst/>
            <a:ahLst/>
            <a:cxnLst/>
            <a:rect r="r" b="b" t="t" l="l"/>
            <a:pathLst>
              <a:path h="407582" w="470513">
                <a:moveTo>
                  <a:pt x="0" y="0"/>
                </a:moveTo>
                <a:lnTo>
                  <a:pt x="470513" y="0"/>
                </a:lnTo>
                <a:lnTo>
                  <a:pt x="470513" y="407582"/>
                </a:lnTo>
                <a:lnTo>
                  <a:pt x="0" y="40758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9523771">
            <a:off x="16995223" y="5624286"/>
            <a:ext cx="553302" cy="262819"/>
          </a:xfrm>
          <a:custGeom>
            <a:avLst/>
            <a:gdLst/>
            <a:ahLst/>
            <a:cxnLst/>
            <a:rect r="r" b="b" t="t" l="l"/>
            <a:pathLst>
              <a:path h="262819" w="553302">
                <a:moveTo>
                  <a:pt x="0" y="0"/>
                </a:moveTo>
                <a:lnTo>
                  <a:pt x="553303" y="0"/>
                </a:lnTo>
                <a:lnTo>
                  <a:pt x="553303" y="262819"/>
                </a:lnTo>
                <a:lnTo>
                  <a:pt x="0" y="26281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4427868" y="9282109"/>
            <a:ext cx="480006" cy="202803"/>
          </a:xfrm>
          <a:custGeom>
            <a:avLst/>
            <a:gdLst/>
            <a:ahLst/>
            <a:cxnLst/>
            <a:rect r="r" b="b" t="t" l="l"/>
            <a:pathLst>
              <a:path h="202803" w="480006">
                <a:moveTo>
                  <a:pt x="0" y="0"/>
                </a:moveTo>
                <a:lnTo>
                  <a:pt x="480006" y="0"/>
                </a:lnTo>
                <a:lnTo>
                  <a:pt x="480006" y="202802"/>
                </a:lnTo>
                <a:lnTo>
                  <a:pt x="0" y="20280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661359">
            <a:off x="-2363323" y="608827"/>
            <a:ext cx="7898548" cy="809601"/>
          </a:xfrm>
          <a:custGeom>
            <a:avLst/>
            <a:gdLst/>
            <a:ahLst/>
            <a:cxnLst/>
            <a:rect r="r" b="b" t="t" l="l"/>
            <a:pathLst>
              <a:path h="809601" w="7898548">
                <a:moveTo>
                  <a:pt x="0" y="0"/>
                </a:moveTo>
                <a:lnTo>
                  <a:pt x="7898547" y="0"/>
                </a:lnTo>
                <a:lnTo>
                  <a:pt x="7898547" y="809602"/>
                </a:lnTo>
                <a:lnTo>
                  <a:pt x="0" y="809602"/>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a:ln cap="sq">
            <a:noFill/>
            <a:prstDash val="solid"/>
            <a:miter/>
          </a:ln>
        </p:spPr>
      </p:sp>
      <p:sp>
        <p:nvSpPr>
          <p:cNvPr name="Freeform 12" id="12"/>
          <p:cNvSpPr/>
          <p:nvPr/>
        </p:nvSpPr>
        <p:spPr>
          <a:xfrm flipH="true" flipV="false" rot="675005">
            <a:off x="12754227" y="623899"/>
            <a:ext cx="7898548" cy="809601"/>
          </a:xfrm>
          <a:custGeom>
            <a:avLst/>
            <a:gdLst/>
            <a:ahLst/>
            <a:cxnLst/>
            <a:rect r="r" b="b" t="t" l="l"/>
            <a:pathLst>
              <a:path h="809601" w="7898548">
                <a:moveTo>
                  <a:pt x="7898548" y="0"/>
                </a:moveTo>
                <a:lnTo>
                  <a:pt x="0" y="0"/>
                </a:lnTo>
                <a:lnTo>
                  <a:pt x="0" y="809602"/>
                </a:lnTo>
                <a:lnTo>
                  <a:pt x="7898548" y="809602"/>
                </a:lnTo>
                <a:lnTo>
                  <a:pt x="7898548" y="0"/>
                </a:lnTo>
                <a:close/>
              </a:path>
            </a:pathLst>
          </a:custGeom>
          <a:blipFill>
            <a:blip r:embed="rId18">
              <a:extLst>
                <a:ext uri="{96DAC541-7B7A-43D3-8B79-37D633B846F1}">
                  <asvg:svgBlip xmlns:asvg="http://schemas.microsoft.com/office/drawing/2016/SVG/main" r:embed="rId19"/>
                </a:ext>
              </a:extLst>
            </a:blip>
            <a:stretch>
              <a:fillRect l="0" t="0" r="0" b="0"/>
            </a:stretch>
          </a:blipFill>
          <a:ln cap="sq">
            <a:noFill/>
            <a:prstDash val="solid"/>
            <a:miter/>
          </a:ln>
        </p:spPr>
      </p:sp>
      <p:sp>
        <p:nvSpPr>
          <p:cNvPr name="TextBox 13" id="13"/>
          <p:cNvSpPr txBox="true"/>
          <p:nvPr/>
        </p:nvSpPr>
        <p:spPr>
          <a:xfrm rot="0">
            <a:off x="6376635" y="4311639"/>
            <a:ext cx="7345599" cy="1666875"/>
          </a:xfrm>
          <a:prstGeom prst="rect">
            <a:avLst/>
          </a:prstGeom>
        </p:spPr>
        <p:txBody>
          <a:bodyPr anchor="t" rtlCol="false" tIns="0" lIns="0" bIns="0" rIns="0">
            <a:spAutoFit/>
          </a:bodyPr>
          <a:lstStyle/>
          <a:p>
            <a:pPr algn="ctr">
              <a:lnSpc>
                <a:spcPts val="4200"/>
              </a:lnSpc>
              <a:spcBef>
                <a:spcPct val="0"/>
              </a:spcBef>
            </a:pPr>
            <a:r>
              <a:rPr lang="en-US" sz="3000">
                <a:solidFill>
                  <a:srgbClr val="293486"/>
                </a:solidFill>
                <a:latin typeface="Cooper Hewitt"/>
                <a:ea typeface="Cooper Hewitt"/>
                <a:cs typeface="Cooper Hewitt"/>
                <a:sym typeface="Cooper Hewitt"/>
              </a:rPr>
              <a:t>Bentuk pemerintahan adalah susunan lembaga politik yang mengatur negara untuk menegakkan kekuasaannya</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803367" y="764687"/>
            <a:ext cx="12796970" cy="876300"/>
          </a:xfrm>
          <a:prstGeom prst="rect">
            <a:avLst/>
          </a:prstGeom>
        </p:spPr>
        <p:txBody>
          <a:bodyPr anchor="t" rtlCol="false" tIns="0" lIns="0" bIns="0" rIns="0">
            <a:spAutoFit/>
          </a:bodyPr>
          <a:lstStyle/>
          <a:p>
            <a:pPr algn="ctr" marL="0" indent="0" lvl="0">
              <a:lnSpc>
                <a:spcPts val="6960"/>
              </a:lnSpc>
              <a:spcBef>
                <a:spcPct val="0"/>
              </a:spcBef>
            </a:pPr>
            <a:r>
              <a:rPr lang="en-US" sz="5800">
                <a:solidFill>
                  <a:srgbClr val="FFFFFF"/>
                </a:solidFill>
                <a:latin typeface="Poetsen"/>
                <a:ea typeface="Poetsen"/>
                <a:cs typeface="Poetsen"/>
                <a:sym typeface="Poetsen"/>
              </a:rPr>
              <a:t>Pemerintahan Monarki</a:t>
            </a:r>
          </a:p>
        </p:txBody>
      </p:sp>
      <p:sp>
        <p:nvSpPr>
          <p:cNvPr name="TextBox 13" id="13"/>
          <p:cNvSpPr txBox="true"/>
          <p:nvPr/>
        </p:nvSpPr>
        <p:spPr>
          <a:xfrm rot="0">
            <a:off x="3155820" y="3084789"/>
            <a:ext cx="3383142" cy="63493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Monarkhi berasal dari kata monos=satu dan arkhein=memerintah. Secara harfiah, monarki dapat diartikan sebagai pemerintahan yang diselenggarakan oleh seorang penguasa. Dalam menyelenggarakan pemerintahan, segenap kekuasaan negara dipusatkan di tangan penguasa sehingga kekuasaan penguasa bersifat mutlak.</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34369" y="3148723"/>
            <a:ext cx="3383142" cy="63493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Monarki dalam penyelenggaraan negara dipimpin oleh satu orang penguasa, yakni raja. </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Raja memegang kekuasaan secara terpusat dan bersifat mutlak karena dianggap sebagai wakil Tuhan. </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Raja memperoleh hak untuk bertahta karena kehendak Tuhan</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712918" y="3157883"/>
            <a:ext cx="3383142" cy="25774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Dalam monarki, pengisian pejabat-pejabat negara termasuk raja bersifat otokratis. Kepala negara ditetapkan oleh sekelompok orang. </a:t>
            </a: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803367" y="764687"/>
            <a:ext cx="12796970" cy="876300"/>
          </a:xfrm>
          <a:prstGeom prst="rect">
            <a:avLst/>
          </a:prstGeom>
        </p:spPr>
        <p:txBody>
          <a:bodyPr anchor="t" rtlCol="false" tIns="0" lIns="0" bIns="0" rIns="0">
            <a:spAutoFit/>
          </a:bodyPr>
          <a:lstStyle/>
          <a:p>
            <a:pPr algn="ctr" marL="0" indent="0" lvl="0">
              <a:lnSpc>
                <a:spcPts val="6960"/>
              </a:lnSpc>
              <a:spcBef>
                <a:spcPct val="0"/>
              </a:spcBef>
            </a:pPr>
            <a:r>
              <a:rPr lang="en-US" sz="5800">
                <a:solidFill>
                  <a:srgbClr val="FFFFFF"/>
                </a:solidFill>
                <a:latin typeface="Poetsen"/>
                <a:ea typeface="Poetsen"/>
                <a:cs typeface="Poetsen"/>
                <a:sym typeface="Poetsen"/>
              </a:rPr>
              <a:t>Pemerintahan Republik</a:t>
            </a:r>
          </a:p>
        </p:txBody>
      </p:sp>
      <p:sp>
        <p:nvSpPr>
          <p:cNvPr name="TextBox 13" id="13"/>
          <p:cNvSpPr txBox="true"/>
          <p:nvPr/>
        </p:nvSpPr>
        <p:spPr>
          <a:xfrm rot="0">
            <a:off x="2979593" y="3328035"/>
            <a:ext cx="3735596" cy="59302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Republik berasal dari bahasa Latin respublica. Res = milik atau kepunyaan dan publica = umum (orang banyak). Secara hariah pengertian republik adalah segala sesuatu yang menjadi milik atau kepunyaan orang banyak (umum). Dalam bahasa Latin disebut respublica, sebagai segala sesuatu yang berkenaan dengan (kepentingan) umum (rakyat).</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34369" y="3148723"/>
            <a:ext cx="3383142" cy="42538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 Kekuasaan negara tidak terpusat di satu tangan atau satu lembaga, tetapi tersebar di berbagai organ negara. </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 Rakyat dilibatkan secara aktif dalam penyelenggaraan negara. </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712918" y="3157883"/>
            <a:ext cx="3383142" cy="42538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Rakyat diposisikan sebagai subjek yang memiliki hak untuk berpartisipasi dalam kehidupan bernegara dan penyelenggaraan negara, bukan sebagai objek yang hanya memiliki kewajiban untuk patuh kepada penguasa</a:t>
            </a: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123825" y="8896350"/>
            <a:ext cx="18816319" cy="3010611"/>
          </a:xfrm>
          <a:custGeom>
            <a:avLst/>
            <a:gdLst/>
            <a:ahLst/>
            <a:cxnLst/>
            <a:rect r="r" b="b" t="t" l="l"/>
            <a:pathLst>
              <a:path h="3010611" w="18816319">
                <a:moveTo>
                  <a:pt x="0" y="0"/>
                </a:moveTo>
                <a:lnTo>
                  <a:pt x="18816319" y="0"/>
                </a:lnTo>
                <a:lnTo>
                  <a:pt x="18816319" y="3010611"/>
                </a:lnTo>
                <a:lnTo>
                  <a:pt x="0" y="30106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2579819" y="1709741"/>
            <a:ext cx="13253104" cy="6867517"/>
          </a:xfrm>
          <a:custGeom>
            <a:avLst/>
            <a:gdLst/>
            <a:ahLst/>
            <a:cxnLst/>
            <a:rect r="r" b="b" t="t" l="l"/>
            <a:pathLst>
              <a:path h="6867517" w="13253104">
                <a:moveTo>
                  <a:pt x="0" y="0"/>
                </a:moveTo>
                <a:lnTo>
                  <a:pt x="13253104" y="0"/>
                </a:lnTo>
                <a:lnTo>
                  <a:pt x="13253104" y="6867518"/>
                </a:lnTo>
                <a:lnTo>
                  <a:pt x="0" y="68675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rnd">
            <a:noFill/>
            <a:prstDash val="solid"/>
            <a:round/>
          </a:ln>
        </p:spPr>
      </p:sp>
      <p:sp>
        <p:nvSpPr>
          <p:cNvPr name="Freeform 4" id="4"/>
          <p:cNvSpPr/>
          <p:nvPr/>
        </p:nvSpPr>
        <p:spPr>
          <a:xfrm flipH="false" flipV="false" rot="0">
            <a:off x="0" y="4289154"/>
            <a:ext cx="3617794" cy="6291816"/>
          </a:xfrm>
          <a:custGeom>
            <a:avLst/>
            <a:gdLst/>
            <a:ahLst/>
            <a:cxnLst/>
            <a:rect r="r" b="b" t="t" l="l"/>
            <a:pathLst>
              <a:path h="6291816" w="3617794">
                <a:moveTo>
                  <a:pt x="0" y="0"/>
                </a:moveTo>
                <a:lnTo>
                  <a:pt x="3617794" y="0"/>
                </a:lnTo>
                <a:lnTo>
                  <a:pt x="3617794" y="6291816"/>
                </a:lnTo>
                <a:lnTo>
                  <a:pt x="0" y="629181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6175640" y="6654012"/>
            <a:ext cx="1396177" cy="3919093"/>
          </a:xfrm>
          <a:custGeom>
            <a:avLst/>
            <a:gdLst/>
            <a:ahLst/>
            <a:cxnLst/>
            <a:rect r="r" b="b" t="t" l="l"/>
            <a:pathLst>
              <a:path h="3919093" w="1396177">
                <a:moveTo>
                  <a:pt x="0" y="0"/>
                </a:moveTo>
                <a:lnTo>
                  <a:pt x="1396177" y="0"/>
                </a:lnTo>
                <a:lnTo>
                  <a:pt x="1396177" y="3919093"/>
                </a:lnTo>
                <a:lnTo>
                  <a:pt x="0" y="3919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TextBox 6" id="6"/>
          <p:cNvSpPr txBox="true"/>
          <p:nvPr/>
        </p:nvSpPr>
        <p:spPr>
          <a:xfrm rot="0">
            <a:off x="4427868" y="2595116"/>
            <a:ext cx="9557006" cy="1047750"/>
          </a:xfrm>
          <a:prstGeom prst="rect">
            <a:avLst/>
          </a:prstGeom>
        </p:spPr>
        <p:txBody>
          <a:bodyPr anchor="t" rtlCol="false" tIns="0" lIns="0" bIns="0" rIns="0">
            <a:spAutoFit/>
          </a:bodyPr>
          <a:lstStyle/>
          <a:p>
            <a:pPr algn="ctr" marL="0" indent="0" lvl="0">
              <a:lnSpc>
                <a:spcPts val="8280"/>
              </a:lnSpc>
              <a:spcBef>
                <a:spcPct val="0"/>
              </a:spcBef>
            </a:pPr>
            <a:r>
              <a:rPr lang="en-US" sz="6900">
                <a:solidFill>
                  <a:srgbClr val="293486"/>
                </a:solidFill>
                <a:latin typeface="Poetsen"/>
                <a:ea typeface="Poetsen"/>
                <a:cs typeface="Poetsen"/>
                <a:sym typeface="Poetsen"/>
              </a:rPr>
              <a:t>Sistem Pemerintahan</a:t>
            </a:r>
          </a:p>
        </p:txBody>
      </p:sp>
      <p:sp>
        <p:nvSpPr>
          <p:cNvPr name="Freeform 7" id="7"/>
          <p:cNvSpPr/>
          <p:nvPr/>
        </p:nvSpPr>
        <p:spPr>
          <a:xfrm flipH="false" flipV="false" rot="0">
            <a:off x="1483709" y="3372953"/>
            <a:ext cx="390471" cy="269913"/>
          </a:xfrm>
          <a:custGeom>
            <a:avLst/>
            <a:gdLst/>
            <a:ahLst/>
            <a:cxnLst/>
            <a:rect r="r" b="b" t="t" l="l"/>
            <a:pathLst>
              <a:path h="269913" w="390471">
                <a:moveTo>
                  <a:pt x="0" y="0"/>
                </a:moveTo>
                <a:lnTo>
                  <a:pt x="390471" y="0"/>
                </a:lnTo>
                <a:lnTo>
                  <a:pt x="390471" y="269913"/>
                </a:lnTo>
                <a:lnTo>
                  <a:pt x="0" y="2699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6175640" y="2003668"/>
            <a:ext cx="470513" cy="407582"/>
          </a:xfrm>
          <a:custGeom>
            <a:avLst/>
            <a:gdLst/>
            <a:ahLst/>
            <a:cxnLst/>
            <a:rect r="r" b="b" t="t" l="l"/>
            <a:pathLst>
              <a:path h="407582" w="470513">
                <a:moveTo>
                  <a:pt x="0" y="0"/>
                </a:moveTo>
                <a:lnTo>
                  <a:pt x="470513" y="0"/>
                </a:lnTo>
                <a:lnTo>
                  <a:pt x="470513" y="407582"/>
                </a:lnTo>
                <a:lnTo>
                  <a:pt x="0" y="40758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9523771">
            <a:off x="16995223" y="5624286"/>
            <a:ext cx="553302" cy="262819"/>
          </a:xfrm>
          <a:custGeom>
            <a:avLst/>
            <a:gdLst/>
            <a:ahLst/>
            <a:cxnLst/>
            <a:rect r="r" b="b" t="t" l="l"/>
            <a:pathLst>
              <a:path h="262819" w="553302">
                <a:moveTo>
                  <a:pt x="0" y="0"/>
                </a:moveTo>
                <a:lnTo>
                  <a:pt x="553303" y="0"/>
                </a:lnTo>
                <a:lnTo>
                  <a:pt x="553303" y="262819"/>
                </a:lnTo>
                <a:lnTo>
                  <a:pt x="0" y="26281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4427868" y="9282109"/>
            <a:ext cx="480006" cy="202803"/>
          </a:xfrm>
          <a:custGeom>
            <a:avLst/>
            <a:gdLst/>
            <a:ahLst/>
            <a:cxnLst/>
            <a:rect r="r" b="b" t="t" l="l"/>
            <a:pathLst>
              <a:path h="202803" w="480006">
                <a:moveTo>
                  <a:pt x="0" y="0"/>
                </a:moveTo>
                <a:lnTo>
                  <a:pt x="480006" y="0"/>
                </a:lnTo>
                <a:lnTo>
                  <a:pt x="480006" y="202802"/>
                </a:lnTo>
                <a:lnTo>
                  <a:pt x="0" y="20280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661359">
            <a:off x="-2363323" y="608827"/>
            <a:ext cx="7898548" cy="809601"/>
          </a:xfrm>
          <a:custGeom>
            <a:avLst/>
            <a:gdLst/>
            <a:ahLst/>
            <a:cxnLst/>
            <a:rect r="r" b="b" t="t" l="l"/>
            <a:pathLst>
              <a:path h="809601" w="7898548">
                <a:moveTo>
                  <a:pt x="0" y="0"/>
                </a:moveTo>
                <a:lnTo>
                  <a:pt x="7898547" y="0"/>
                </a:lnTo>
                <a:lnTo>
                  <a:pt x="7898547" y="809602"/>
                </a:lnTo>
                <a:lnTo>
                  <a:pt x="0" y="809602"/>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a:ln cap="sq">
            <a:noFill/>
            <a:prstDash val="solid"/>
            <a:miter/>
          </a:ln>
        </p:spPr>
      </p:sp>
      <p:sp>
        <p:nvSpPr>
          <p:cNvPr name="Freeform 12" id="12"/>
          <p:cNvSpPr/>
          <p:nvPr/>
        </p:nvSpPr>
        <p:spPr>
          <a:xfrm flipH="true" flipV="false" rot="675005">
            <a:off x="12754227" y="623899"/>
            <a:ext cx="7898548" cy="809601"/>
          </a:xfrm>
          <a:custGeom>
            <a:avLst/>
            <a:gdLst/>
            <a:ahLst/>
            <a:cxnLst/>
            <a:rect r="r" b="b" t="t" l="l"/>
            <a:pathLst>
              <a:path h="809601" w="7898548">
                <a:moveTo>
                  <a:pt x="7898548" y="0"/>
                </a:moveTo>
                <a:lnTo>
                  <a:pt x="0" y="0"/>
                </a:lnTo>
                <a:lnTo>
                  <a:pt x="0" y="809602"/>
                </a:lnTo>
                <a:lnTo>
                  <a:pt x="7898548" y="809602"/>
                </a:lnTo>
                <a:lnTo>
                  <a:pt x="7898548" y="0"/>
                </a:lnTo>
                <a:close/>
              </a:path>
            </a:pathLst>
          </a:custGeom>
          <a:blipFill>
            <a:blip r:embed="rId18">
              <a:extLst>
                <a:ext uri="{96DAC541-7B7A-43D3-8B79-37D633B846F1}">
                  <asvg:svgBlip xmlns:asvg="http://schemas.microsoft.com/office/drawing/2016/SVG/main" r:embed="rId19"/>
                </a:ext>
              </a:extLst>
            </a:blip>
            <a:stretch>
              <a:fillRect l="0" t="0" r="0" b="0"/>
            </a:stretch>
          </a:blipFill>
          <a:ln cap="sq">
            <a:noFill/>
            <a:prstDash val="solid"/>
            <a:miter/>
          </a:ln>
        </p:spPr>
      </p:sp>
      <p:sp>
        <p:nvSpPr>
          <p:cNvPr name="TextBox 13" id="13"/>
          <p:cNvSpPr txBox="true"/>
          <p:nvPr/>
        </p:nvSpPr>
        <p:spPr>
          <a:xfrm rot="0">
            <a:off x="5193982" y="3900041"/>
            <a:ext cx="8180704" cy="2200275"/>
          </a:xfrm>
          <a:prstGeom prst="rect">
            <a:avLst/>
          </a:prstGeom>
        </p:spPr>
        <p:txBody>
          <a:bodyPr anchor="t" rtlCol="false" tIns="0" lIns="0" bIns="0" rIns="0">
            <a:spAutoFit/>
          </a:bodyPr>
          <a:lstStyle/>
          <a:p>
            <a:pPr algn="ctr">
              <a:lnSpc>
                <a:spcPts val="4200"/>
              </a:lnSpc>
              <a:spcBef>
                <a:spcPct val="0"/>
              </a:spcBef>
            </a:pPr>
            <a:r>
              <a:rPr lang="en-US" sz="3000">
                <a:solidFill>
                  <a:srgbClr val="293486"/>
                </a:solidFill>
                <a:latin typeface="Cooper Hewitt"/>
                <a:ea typeface="Cooper Hewitt"/>
                <a:cs typeface="Cooper Hewitt"/>
                <a:sym typeface="Cooper Hewitt"/>
              </a:rPr>
              <a:t>S</a:t>
            </a:r>
            <a:r>
              <a:rPr lang="en-US" sz="3000">
                <a:solidFill>
                  <a:srgbClr val="293486"/>
                </a:solidFill>
                <a:latin typeface="Cooper Hewitt"/>
                <a:ea typeface="Cooper Hewitt"/>
                <a:cs typeface="Cooper Hewitt"/>
                <a:sym typeface="Cooper Hewitt"/>
              </a:rPr>
              <a:t>istem pemerintahan ialah sistem hukum ketatanegaraan, baik yang berbentuk monarki maupun republik, yaitu mengenai hubungan antar pemerintah dan badan yang mewakili rakyat. </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803367" y="764687"/>
            <a:ext cx="12796970" cy="876300"/>
          </a:xfrm>
          <a:prstGeom prst="rect">
            <a:avLst/>
          </a:prstGeom>
        </p:spPr>
        <p:txBody>
          <a:bodyPr anchor="t" rtlCol="false" tIns="0" lIns="0" bIns="0" rIns="0">
            <a:spAutoFit/>
          </a:bodyPr>
          <a:lstStyle/>
          <a:p>
            <a:pPr algn="ctr" marL="0" indent="0" lvl="0">
              <a:lnSpc>
                <a:spcPts val="6960"/>
              </a:lnSpc>
              <a:spcBef>
                <a:spcPct val="0"/>
              </a:spcBef>
            </a:pPr>
            <a:r>
              <a:rPr lang="en-US" sz="5800">
                <a:solidFill>
                  <a:srgbClr val="FFFFFF"/>
                </a:solidFill>
                <a:latin typeface="Poetsen"/>
                <a:ea typeface="Poetsen"/>
                <a:cs typeface="Poetsen"/>
                <a:sym typeface="Poetsen"/>
              </a:rPr>
              <a:t>Sistem Parlementer</a:t>
            </a:r>
          </a:p>
        </p:txBody>
      </p:sp>
      <p:sp>
        <p:nvSpPr>
          <p:cNvPr name="TextBox 13" id="13"/>
          <p:cNvSpPr txBox="true"/>
          <p:nvPr/>
        </p:nvSpPr>
        <p:spPr>
          <a:xfrm rot="0">
            <a:off x="2979593" y="3328035"/>
            <a:ext cx="3735596" cy="25774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Kepala negara (raja, ratu, presiden) memiliki peran seremonial, sedangkan kepala pemerintahan (perdana menteri) memimpin eksekutif.</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52429" y="3328035"/>
            <a:ext cx="3383142" cy="21583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Parlemen memiliki kekuasaan yang signifikan, termasuk memilih perdana menteri dan kabinet.</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712918" y="3157883"/>
            <a:ext cx="3383142" cy="46729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Inggris: Sistem parlementer di mana perdana menteri dipilih oleh mayoritas di parlemen.</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India: Perdana menteri sebagai kepala pemerintahan dan presiden sebagai kepala negara.</a:t>
            </a:r>
          </a:p>
          <a:p>
            <a:pPr algn="l">
              <a:lnSpc>
                <a:spcPts val="3359"/>
              </a:lnSpc>
            </a:pP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803367" y="764687"/>
            <a:ext cx="12796970" cy="876300"/>
          </a:xfrm>
          <a:prstGeom prst="rect">
            <a:avLst/>
          </a:prstGeom>
        </p:spPr>
        <p:txBody>
          <a:bodyPr anchor="t" rtlCol="false" tIns="0" lIns="0" bIns="0" rIns="0">
            <a:spAutoFit/>
          </a:bodyPr>
          <a:lstStyle/>
          <a:p>
            <a:pPr algn="ctr" marL="0" indent="0" lvl="0">
              <a:lnSpc>
                <a:spcPts val="6960"/>
              </a:lnSpc>
              <a:spcBef>
                <a:spcPct val="0"/>
              </a:spcBef>
            </a:pPr>
            <a:r>
              <a:rPr lang="en-US" sz="5800">
                <a:solidFill>
                  <a:srgbClr val="FFFFFF"/>
                </a:solidFill>
                <a:latin typeface="Poetsen"/>
                <a:ea typeface="Poetsen"/>
                <a:cs typeface="Poetsen"/>
                <a:sym typeface="Poetsen"/>
              </a:rPr>
              <a:t>Sistem Presidensil</a:t>
            </a:r>
          </a:p>
        </p:txBody>
      </p:sp>
      <p:sp>
        <p:nvSpPr>
          <p:cNvPr name="TextBox 13" id="13"/>
          <p:cNvSpPr txBox="true"/>
          <p:nvPr/>
        </p:nvSpPr>
        <p:spPr>
          <a:xfrm rot="0">
            <a:off x="2979593" y="3328035"/>
            <a:ext cx="3735596" cy="13201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Presiden berfungsi sebagai kepala negara sekaligus kepala pemerintahan.</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52429" y="3328035"/>
            <a:ext cx="3383142" cy="13201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Presiden dipilih langsung oleh rakyat, bukan oleh parlemen.</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712918" y="3157883"/>
            <a:ext cx="3383142" cy="50920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Amerika Serikat: Presiden dipilih secara langsung dan memiliki kekuasaan eksekutif penuh.</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Indonesia: Sistem presidensiil di mana presiden dipilih langsung oleh rakyat dan memimpin pemerintahan.</a:t>
            </a:r>
          </a:p>
          <a:p>
            <a:pPr algn="l">
              <a:lnSpc>
                <a:spcPts val="3359"/>
              </a:lnSpc>
            </a:pP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803367" y="764687"/>
            <a:ext cx="12796970" cy="876300"/>
          </a:xfrm>
          <a:prstGeom prst="rect">
            <a:avLst/>
          </a:prstGeom>
        </p:spPr>
        <p:txBody>
          <a:bodyPr anchor="t" rtlCol="false" tIns="0" lIns="0" bIns="0" rIns="0">
            <a:spAutoFit/>
          </a:bodyPr>
          <a:lstStyle/>
          <a:p>
            <a:pPr algn="ctr" marL="0" indent="0" lvl="0">
              <a:lnSpc>
                <a:spcPts val="6960"/>
              </a:lnSpc>
              <a:spcBef>
                <a:spcPct val="0"/>
              </a:spcBef>
            </a:pPr>
            <a:r>
              <a:rPr lang="en-US" sz="5800">
                <a:solidFill>
                  <a:srgbClr val="FFFFFF"/>
                </a:solidFill>
                <a:latin typeface="Poetsen"/>
                <a:ea typeface="Poetsen"/>
                <a:cs typeface="Poetsen"/>
                <a:sym typeface="Poetsen"/>
              </a:rPr>
              <a:t>Sistem Pemerintahan Campuran</a:t>
            </a:r>
          </a:p>
        </p:txBody>
      </p:sp>
      <p:sp>
        <p:nvSpPr>
          <p:cNvPr name="TextBox 13" id="13"/>
          <p:cNvSpPr txBox="true"/>
          <p:nvPr/>
        </p:nvSpPr>
        <p:spPr>
          <a:xfrm rot="0">
            <a:off x="2979593" y="3328035"/>
            <a:ext cx="3735596" cy="21583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Terdapat dua pemimpin eksekutif, yaitu presiden dan perdana menteri, dengan pembagian tugas yang spesifik.</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52429" y="3328035"/>
            <a:ext cx="3383142" cy="55111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Presiden dipilih langsung oleh rakyat dan memiliki kekuasaan eksekutif yang signifikan.</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Perdana menteri dan kabinet dipilih oleh dan bertanggung jawab kepada parlemen. Kekuasaan eksekutif dibagi antara presiden dan perdana menteri</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712918" y="3315091"/>
            <a:ext cx="3383142" cy="63493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Perancis: Presiden memiliki kekuasaan eksekutif yang kuat, sementara perdana menteri mengelola pemerintahan sehari-hari dengan dukungan dari parlemen.</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Rusia: Presiden dan perdana menteri berbagi kekuasaan eksekutif, dengan presiden memegang otoritas tertinggi.</a:t>
            </a:r>
          </a:p>
          <a:p>
            <a:pPr algn="l">
              <a:lnSpc>
                <a:spcPts val="3359"/>
              </a:lnSpc>
            </a:pP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123825" y="8896350"/>
            <a:ext cx="18816319" cy="3010611"/>
          </a:xfrm>
          <a:custGeom>
            <a:avLst/>
            <a:gdLst/>
            <a:ahLst/>
            <a:cxnLst/>
            <a:rect r="r" b="b" t="t" l="l"/>
            <a:pathLst>
              <a:path h="3010611" w="18816319">
                <a:moveTo>
                  <a:pt x="0" y="0"/>
                </a:moveTo>
                <a:lnTo>
                  <a:pt x="18816319" y="0"/>
                </a:lnTo>
                <a:lnTo>
                  <a:pt x="18816319" y="3010611"/>
                </a:lnTo>
                <a:lnTo>
                  <a:pt x="0" y="30106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2579819" y="1709741"/>
            <a:ext cx="13253104" cy="6867517"/>
          </a:xfrm>
          <a:custGeom>
            <a:avLst/>
            <a:gdLst/>
            <a:ahLst/>
            <a:cxnLst/>
            <a:rect r="r" b="b" t="t" l="l"/>
            <a:pathLst>
              <a:path h="6867517" w="13253104">
                <a:moveTo>
                  <a:pt x="0" y="0"/>
                </a:moveTo>
                <a:lnTo>
                  <a:pt x="13253104" y="0"/>
                </a:lnTo>
                <a:lnTo>
                  <a:pt x="13253104" y="6867518"/>
                </a:lnTo>
                <a:lnTo>
                  <a:pt x="0" y="68675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rnd">
            <a:noFill/>
            <a:prstDash val="solid"/>
            <a:round/>
          </a:ln>
        </p:spPr>
      </p:sp>
      <p:sp>
        <p:nvSpPr>
          <p:cNvPr name="Freeform 4" id="4"/>
          <p:cNvSpPr/>
          <p:nvPr/>
        </p:nvSpPr>
        <p:spPr>
          <a:xfrm flipH="false" flipV="false" rot="0">
            <a:off x="0" y="4289154"/>
            <a:ext cx="3617794" cy="6291816"/>
          </a:xfrm>
          <a:custGeom>
            <a:avLst/>
            <a:gdLst/>
            <a:ahLst/>
            <a:cxnLst/>
            <a:rect r="r" b="b" t="t" l="l"/>
            <a:pathLst>
              <a:path h="6291816" w="3617794">
                <a:moveTo>
                  <a:pt x="0" y="0"/>
                </a:moveTo>
                <a:lnTo>
                  <a:pt x="3617794" y="0"/>
                </a:lnTo>
                <a:lnTo>
                  <a:pt x="3617794" y="6291816"/>
                </a:lnTo>
                <a:lnTo>
                  <a:pt x="0" y="629181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6175640" y="6654012"/>
            <a:ext cx="1396177" cy="3919093"/>
          </a:xfrm>
          <a:custGeom>
            <a:avLst/>
            <a:gdLst/>
            <a:ahLst/>
            <a:cxnLst/>
            <a:rect r="r" b="b" t="t" l="l"/>
            <a:pathLst>
              <a:path h="3919093" w="1396177">
                <a:moveTo>
                  <a:pt x="0" y="0"/>
                </a:moveTo>
                <a:lnTo>
                  <a:pt x="1396177" y="0"/>
                </a:lnTo>
                <a:lnTo>
                  <a:pt x="1396177" y="3919093"/>
                </a:lnTo>
                <a:lnTo>
                  <a:pt x="0" y="3919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TextBox 6" id="6"/>
          <p:cNvSpPr txBox="true"/>
          <p:nvPr/>
        </p:nvSpPr>
        <p:spPr>
          <a:xfrm rot="0">
            <a:off x="4427868" y="3048000"/>
            <a:ext cx="9557006" cy="4191000"/>
          </a:xfrm>
          <a:prstGeom prst="rect">
            <a:avLst/>
          </a:prstGeom>
        </p:spPr>
        <p:txBody>
          <a:bodyPr anchor="t" rtlCol="false" tIns="0" lIns="0" bIns="0" rIns="0">
            <a:spAutoFit/>
          </a:bodyPr>
          <a:lstStyle/>
          <a:p>
            <a:pPr algn="ctr" marL="0" indent="0" lvl="0">
              <a:lnSpc>
                <a:spcPts val="8280"/>
              </a:lnSpc>
              <a:spcBef>
                <a:spcPct val="0"/>
              </a:spcBef>
            </a:pPr>
            <a:r>
              <a:rPr lang="en-US" sz="6900">
                <a:solidFill>
                  <a:srgbClr val="293486"/>
                </a:solidFill>
                <a:latin typeface="Poetsen"/>
                <a:ea typeface="Poetsen"/>
                <a:cs typeface="Poetsen"/>
                <a:sym typeface="Poetsen"/>
              </a:rPr>
              <a:t>Bentuk dan Sistem Pemerintahan yang Pernah Belaku di Indonesia</a:t>
            </a:r>
          </a:p>
        </p:txBody>
      </p:sp>
      <p:sp>
        <p:nvSpPr>
          <p:cNvPr name="Freeform 7" id="7"/>
          <p:cNvSpPr/>
          <p:nvPr/>
        </p:nvSpPr>
        <p:spPr>
          <a:xfrm flipH="false" flipV="false" rot="0">
            <a:off x="1483709" y="3372953"/>
            <a:ext cx="390471" cy="269913"/>
          </a:xfrm>
          <a:custGeom>
            <a:avLst/>
            <a:gdLst/>
            <a:ahLst/>
            <a:cxnLst/>
            <a:rect r="r" b="b" t="t" l="l"/>
            <a:pathLst>
              <a:path h="269913" w="390471">
                <a:moveTo>
                  <a:pt x="0" y="0"/>
                </a:moveTo>
                <a:lnTo>
                  <a:pt x="390471" y="0"/>
                </a:lnTo>
                <a:lnTo>
                  <a:pt x="390471" y="269913"/>
                </a:lnTo>
                <a:lnTo>
                  <a:pt x="0" y="2699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6175640" y="2003668"/>
            <a:ext cx="470513" cy="407582"/>
          </a:xfrm>
          <a:custGeom>
            <a:avLst/>
            <a:gdLst/>
            <a:ahLst/>
            <a:cxnLst/>
            <a:rect r="r" b="b" t="t" l="l"/>
            <a:pathLst>
              <a:path h="407582" w="470513">
                <a:moveTo>
                  <a:pt x="0" y="0"/>
                </a:moveTo>
                <a:lnTo>
                  <a:pt x="470513" y="0"/>
                </a:lnTo>
                <a:lnTo>
                  <a:pt x="470513" y="407582"/>
                </a:lnTo>
                <a:lnTo>
                  <a:pt x="0" y="40758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9523771">
            <a:off x="16995223" y="5624286"/>
            <a:ext cx="553302" cy="262819"/>
          </a:xfrm>
          <a:custGeom>
            <a:avLst/>
            <a:gdLst/>
            <a:ahLst/>
            <a:cxnLst/>
            <a:rect r="r" b="b" t="t" l="l"/>
            <a:pathLst>
              <a:path h="262819" w="553302">
                <a:moveTo>
                  <a:pt x="0" y="0"/>
                </a:moveTo>
                <a:lnTo>
                  <a:pt x="553303" y="0"/>
                </a:lnTo>
                <a:lnTo>
                  <a:pt x="553303" y="262819"/>
                </a:lnTo>
                <a:lnTo>
                  <a:pt x="0" y="26281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4427868" y="9282109"/>
            <a:ext cx="480006" cy="202803"/>
          </a:xfrm>
          <a:custGeom>
            <a:avLst/>
            <a:gdLst/>
            <a:ahLst/>
            <a:cxnLst/>
            <a:rect r="r" b="b" t="t" l="l"/>
            <a:pathLst>
              <a:path h="202803" w="480006">
                <a:moveTo>
                  <a:pt x="0" y="0"/>
                </a:moveTo>
                <a:lnTo>
                  <a:pt x="480006" y="0"/>
                </a:lnTo>
                <a:lnTo>
                  <a:pt x="480006" y="202802"/>
                </a:lnTo>
                <a:lnTo>
                  <a:pt x="0" y="20280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661359">
            <a:off x="-2363323" y="608827"/>
            <a:ext cx="7898548" cy="809601"/>
          </a:xfrm>
          <a:custGeom>
            <a:avLst/>
            <a:gdLst/>
            <a:ahLst/>
            <a:cxnLst/>
            <a:rect r="r" b="b" t="t" l="l"/>
            <a:pathLst>
              <a:path h="809601" w="7898548">
                <a:moveTo>
                  <a:pt x="0" y="0"/>
                </a:moveTo>
                <a:lnTo>
                  <a:pt x="7898547" y="0"/>
                </a:lnTo>
                <a:lnTo>
                  <a:pt x="7898547" y="809602"/>
                </a:lnTo>
                <a:lnTo>
                  <a:pt x="0" y="809602"/>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a:ln cap="sq">
            <a:noFill/>
            <a:prstDash val="solid"/>
            <a:miter/>
          </a:ln>
        </p:spPr>
      </p:sp>
      <p:sp>
        <p:nvSpPr>
          <p:cNvPr name="Freeform 12" id="12"/>
          <p:cNvSpPr/>
          <p:nvPr/>
        </p:nvSpPr>
        <p:spPr>
          <a:xfrm flipH="true" flipV="false" rot="675005">
            <a:off x="12754227" y="623899"/>
            <a:ext cx="7898548" cy="809601"/>
          </a:xfrm>
          <a:custGeom>
            <a:avLst/>
            <a:gdLst/>
            <a:ahLst/>
            <a:cxnLst/>
            <a:rect r="r" b="b" t="t" l="l"/>
            <a:pathLst>
              <a:path h="809601" w="7898548">
                <a:moveTo>
                  <a:pt x="7898548" y="0"/>
                </a:moveTo>
                <a:lnTo>
                  <a:pt x="0" y="0"/>
                </a:lnTo>
                <a:lnTo>
                  <a:pt x="0" y="809602"/>
                </a:lnTo>
                <a:lnTo>
                  <a:pt x="7898548" y="809602"/>
                </a:lnTo>
                <a:lnTo>
                  <a:pt x="7898548" y="0"/>
                </a:lnTo>
                <a:close/>
              </a:path>
            </a:pathLst>
          </a:custGeom>
          <a:blipFill>
            <a:blip r:embed="rId18">
              <a:extLst>
                <a:ext uri="{96DAC541-7B7A-43D3-8B79-37D633B846F1}">
                  <asvg:svgBlip xmlns:asvg="http://schemas.microsoft.com/office/drawing/2016/SVG/main" r:embed="rId19"/>
                </a:ext>
              </a:extLst>
            </a:blip>
            <a:stretch>
              <a:fillRect l="0" t="0" r="0" b="0"/>
            </a:stretch>
          </a:blipFill>
          <a:ln cap="sq">
            <a:noFill/>
            <a:prstDash val="solid"/>
            <a:miter/>
          </a:ln>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575117" y="901116"/>
            <a:ext cx="12796970" cy="676275"/>
          </a:xfrm>
          <a:prstGeom prst="rect">
            <a:avLst/>
          </a:prstGeom>
        </p:spPr>
        <p:txBody>
          <a:bodyPr anchor="t" rtlCol="false" tIns="0" lIns="0" bIns="0" rIns="0">
            <a:spAutoFit/>
          </a:bodyPr>
          <a:lstStyle/>
          <a:p>
            <a:pPr algn="ctr" marL="0" indent="0" lvl="0">
              <a:lnSpc>
                <a:spcPts val="5280"/>
              </a:lnSpc>
              <a:spcBef>
                <a:spcPct val="0"/>
              </a:spcBef>
            </a:pPr>
            <a:r>
              <a:rPr lang="en-US" sz="4400">
                <a:solidFill>
                  <a:srgbClr val="FFFFFF"/>
                </a:solidFill>
                <a:latin typeface="Poetsen"/>
                <a:ea typeface="Poetsen"/>
                <a:cs typeface="Poetsen"/>
                <a:sym typeface="Poetsen"/>
              </a:rPr>
              <a:t>Sistem Pemerintahan Parlementer (1945-1959)</a:t>
            </a:r>
          </a:p>
        </p:txBody>
      </p:sp>
      <p:sp>
        <p:nvSpPr>
          <p:cNvPr name="TextBox 13" id="13"/>
          <p:cNvSpPr txBox="true"/>
          <p:nvPr/>
        </p:nvSpPr>
        <p:spPr>
          <a:xfrm rot="0">
            <a:off x="2979593" y="3328035"/>
            <a:ext cx="3735596" cy="46729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Presiden sebagai kepala negara, dan perdana menteri sebagai kepala pemerintahan.</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Parlemen (Dewan Perwakilan Rakyat) memiliki kekuasaan yang signifikan, termasuk dalam pembentukan pemerintahan.</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52429" y="3328035"/>
            <a:ext cx="3383142" cy="21583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Kabinet atau pemerintah dipimpin oleh perdana menteri yang bertanggung jawab kepada parlemen.</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712918" y="3315091"/>
            <a:ext cx="3383142" cy="25774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Periode ini disebut juga masa Republik Indonesia Serikat (RIS), di mana Indonesia menggunakan sistem pemerintahan parlementer</a:t>
            </a: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575117" y="901116"/>
            <a:ext cx="12796970" cy="676275"/>
          </a:xfrm>
          <a:prstGeom prst="rect">
            <a:avLst/>
          </a:prstGeom>
        </p:spPr>
        <p:txBody>
          <a:bodyPr anchor="t" rtlCol="false" tIns="0" lIns="0" bIns="0" rIns="0">
            <a:spAutoFit/>
          </a:bodyPr>
          <a:lstStyle/>
          <a:p>
            <a:pPr algn="ctr" marL="0" indent="0" lvl="0">
              <a:lnSpc>
                <a:spcPts val="5280"/>
              </a:lnSpc>
              <a:spcBef>
                <a:spcPct val="0"/>
              </a:spcBef>
            </a:pPr>
            <a:r>
              <a:rPr lang="en-US" sz="4400">
                <a:solidFill>
                  <a:srgbClr val="FFFFFF"/>
                </a:solidFill>
                <a:latin typeface="Poetsen"/>
                <a:ea typeface="Poetsen"/>
                <a:cs typeface="Poetsen"/>
                <a:sym typeface="Poetsen"/>
              </a:rPr>
              <a:t>Sistem Pemerintahan Presidensial (1959-1965)</a:t>
            </a:r>
          </a:p>
        </p:txBody>
      </p:sp>
      <p:sp>
        <p:nvSpPr>
          <p:cNvPr name="TextBox 13" id="13"/>
          <p:cNvSpPr txBox="true"/>
          <p:nvPr/>
        </p:nvSpPr>
        <p:spPr>
          <a:xfrm rot="0">
            <a:off x="2979593" y="3328035"/>
            <a:ext cx="3735596" cy="46729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Presiden menjadi kepala negara sekaligus kepala pemerintahan.</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Presiden Soekarno mengeluarkan dekrit yang membubarkan Konstituante dan kembali ke UUD 1945, yang memberikan kekuasaan lebih besar kepada presiden.</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52429" y="3328035"/>
            <a:ext cx="3383142" cy="17392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Sistem pemerintahan bergeser dari parlementer ke presidensial.</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712918" y="3315091"/>
            <a:ext cx="3383142" cy="34156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Periode ini dikenal sebagai Demokrasi Terpimpin, di mana Presiden Soekarno memiliki kekuasaan yang sangat besar dan sistem pemerintahan lebih terpusat.</a:t>
            </a: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575117" y="901116"/>
            <a:ext cx="12796970" cy="676275"/>
          </a:xfrm>
          <a:prstGeom prst="rect">
            <a:avLst/>
          </a:prstGeom>
        </p:spPr>
        <p:txBody>
          <a:bodyPr anchor="t" rtlCol="false" tIns="0" lIns="0" bIns="0" rIns="0">
            <a:spAutoFit/>
          </a:bodyPr>
          <a:lstStyle/>
          <a:p>
            <a:pPr algn="ctr" marL="0" indent="0" lvl="0">
              <a:lnSpc>
                <a:spcPts val="5280"/>
              </a:lnSpc>
              <a:spcBef>
                <a:spcPct val="0"/>
              </a:spcBef>
            </a:pPr>
            <a:r>
              <a:rPr lang="en-US" sz="4400">
                <a:solidFill>
                  <a:srgbClr val="FFFFFF"/>
                </a:solidFill>
                <a:latin typeface="Poetsen"/>
                <a:ea typeface="Poetsen"/>
                <a:cs typeface="Poetsen"/>
                <a:sym typeface="Poetsen"/>
              </a:rPr>
              <a:t>Sistem Pemerintahan Orde Baru (1966-1998)</a:t>
            </a:r>
          </a:p>
        </p:txBody>
      </p:sp>
      <p:sp>
        <p:nvSpPr>
          <p:cNvPr name="TextBox 13" id="13"/>
          <p:cNvSpPr txBox="true"/>
          <p:nvPr/>
        </p:nvSpPr>
        <p:spPr>
          <a:xfrm rot="0">
            <a:off x="2979593" y="3328035"/>
            <a:ext cx="3735596" cy="55111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Pemerintahan di bawah Presiden Soeharto menerapkan sentralisasi kekuasaan dengan kontrol yang ketat dari pusat.</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Fokus pada stabilitas politik dan pembangunan ekonomi dengan kontrol yang ketat terhadap partai politik dan organisasi masyarakat.</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52429" y="3328035"/>
            <a:ext cx="3383142" cy="17392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Pembatasan terhadap kebebasan berekspresi, kebebasan pers, dan aktivitas politik oposisi.</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712918" y="3315091"/>
            <a:ext cx="3383142" cy="25774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Masa pemerintahan Orde Baru di bawah Presiden Soeharto, yang diakhiri dengan gerakan reformasi pada tahun 1998.</a:t>
            </a: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2803367" y="2667492"/>
            <a:ext cx="4088049" cy="6936563"/>
            <a:chOff x="0" y="0"/>
            <a:chExt cx="1076688" cy="1826914"/>
          </a:xfrm>
        </p:grpSpPr>
        <p:sp>
          <p:nvSpPr>
            <p:cNvPr name="Freeform 9" id="9"/>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0" id="10"/>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4080837"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2" id="12"/>
          <p:cNvSpPr txBox="true"/>
          <p:nvPr/>
        </p:nvSpPr>
        <p:spPr>
          <a:xfrm rot="0">
            <a:off x="2575117" y="901116"/>
            <a:ext cx="13454446" cy="676275"/>
          </a:xfrm>
          <a:prstGeom prst="rect">
            <a:avLst/>
          </a:prstGeom>
        </p:spPr>
        <p:txBody>
          <a:bodyPr anchor="t" rtlCol="false" tIns="0" lIns="0" bIns="0" rIns="0">
            <a:spAutoFit/>
          </a:bodyPr>
          <a:lstStyle/>
          <a:p>
            <a:pPr algn="ctr" marL="0" indent="0" lvl="0">
              <a:lnSpc>
                <a:spcPts val="5280"/>
              </a:lnSpc>
              <a:spcBef>
                <a:spcPct val="0"/>
              </a:spcBef>
            </a:pPr>
            <a:r>
              <a:rPr lang="en-US" sz="4400">
                <a:solidFill>
                  <a:srgbClr val="FFFFFF"/>
                </a:solidFill>
                <a:latin typeface="Poetsen"/>
                <a:ea typeface="Poetsen"/>
                <a:cs typeface="Poetsen"/>
                <a:sym typeface="Poetsen"/>
              </a:rPr>
              <a:t>Sistem Pemerintahan Reformasi (1998-sekarang)</a:t>
            </a:r>
          </a:p>
        </p:txBody>
      </p:sp>
      <p:sp>
        <p:nvSpPr>
          <p:cNvPr name="TextBox 13" id="13"/>
          <p:cNvSpPr txBox="true"/>
          <p:nvPr/>
        </p:nvSpPr>
        <p:spPr>
          <a:xfrm rot="0">
            <a:off x="2979593" y="3328035"/>
            <a:ext cx="3735596" cy="4672965"/>
          </a:xfrm>
          <a:prstGeom prst="rect">
            <a:avLst/>
          </a:prstGeom>
        </p:spPr>
        <p:txBody>
          <a:bodyPr anchor="t" rtlCol="false" tIns="0" lIns="0" bIns="0" rIns="0">
            <a:spAutoFit/>
          </a:bodyPr>
          <a:lstStyle/>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Sistem pemerintahan presidensial dengan pemilihan langsung untuk presiden, serta otonomi daerah yang lebih luas.</a:t>
            </a:r>
          </a:p>
          <a:p>
            <a:pPr algn="l" marL="518160" indent="-259080" lvl="1">
              <a:lnSpc>
                <a:spcPts val="3359"/>
              </a:lnSpc>
              <a:buAutoNum type="arabicPeriod" startAt="1"/>
            </a:pPr>
            <a:r>
              <a:rPr lang="en-US" sz="2400">
                <a:solidFill>
                  <a:srgbClr val="293486"/>
                </a:solidFill>
                <a:latin typeface="Cooper Hewitt"/>
                <a:ea typeface="Cooper Hewitt"/>
                <a:cs typeface="Cooper Hewitt"/>
                <a:sym typeface="Cooper Hewitt"/>
              </a:rPr>
              <a:t>Peningkatan kebebasan politik, kebebasan pers, dan penghormatan terhadap hak asasi manusia.</a:t>
            </a:r>
          </a:p>
        </p:txBody>
      </p:sp>
      <p:sp>
        <p:nvSpPr>
          <p:cNvPr name="TextBox 14" id="14"/>
          <p:cNvSpPr txBox="true"/>
          <p:nvPr/>
        </p:nvSpPr>
        <p:spPr>
          <a:xfrm rot="0">
            <a:off x="4273418"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21286C"/>
                </a:solidFill>
                <a:latin typeface="Cooper Hewitt Bold"/>
                <a:ea typeface="Cooper Hewitt Bold"/>
                <a:cs typeface="Cooper Hewitt Bold"/>
                <a:sym typeface="Cooper Hewitt Bold"/>
              </a:rPr>
              <a:t>1.</a:t>
            </a:r>
          </a:p>
        </p:txBody>
      </p:sp>
      <p:grpSp>
        <p:nvGrpSpPr>
          <p:cNvPr name="Group 15" id="15"/>
          <p:cNvGrpSpPr/>
          <p:nvPr/>
        </p:nvGrpSpPr>
        <p:grpSpPr>
          <a:xfrm rot="0">
            <a:off x="7081915" y="2658332"/>
            <a:ext cx="4088049" cy="6936563"/>
            <a:chOff x="0" y="0"/>
            <a:chExt cx="1076688" cy="1826914"/>
          </a:xfrm>
        </p:grpSpPr>
        <p:sp>
          <p:nvSpPr>
            <p:cNvPr name="Freeform 16" id="16"/>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17" id="17"/>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18" id="18"/>
          <p:cNvSpPr/>
          <p:nvPr/>
        </p:nvSpPr>
        <p:spPr>
          <a:xfrm flipH="false" flipV="false" rot="0">
            <a:off x="8359386" y="204411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9" id="19"/>
          <p:cNvSpPr txBox="true"/>
          <p:nvPr/>
        </p:nvSpPr>
        <p:spPr>
          <a:xfrm rot="0">
            <a:off x="7452429" y="3328035"/>
            <a:ext cx="3383142" cy="29965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Reformasi dalam berbagai lembaga negara untuk meningkatkan transparansi, akuntabilitas, dan efektivitas pemerintahan.</a:t>
            </a:r>
          </a:p>
        </p:txBody>
      </p:sp>
      <p:sp>
        <p:nvSpPr>
          <p:cNvPr name="TextBox 20" id="20"/>
          <p:cNvSpPr txBox="true"/>
          <p:nvPr/>
        </p:nvSpPr>
        <p:spPr>
          <a:xfrm rot="0">
            <a:off x="8551967" y="216620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2</a:t>
            </a:r>
          </a:p>
        </p:txBody>
      </p:sp>
      <p:grpSp>
        <p:nvGrpSpPr>
          <p:cNvPr name="Group 21" id="21"/>
          <p:cNvGrpSpPr/>
          <p:nvPr/>
        </p:nvGrpSpPr>
        <p:grpSpPr>
          <a:xfrm rot="0">
            <a:off x="11360464" y="2667492"/>
            <a:ext cx="4088049" cy="6936563"/>
            <a:chOff x="0" y="0"/>
            <a:chExt cx="1076688" cy="1826914"/>
          </a:xfrm>
        </p:grpSpPr>
        <p:sp>
          <p:nvSpPr>
            <p:cNvPr name="Freeform 22" id="22"/>
            <p:cNvSpPr/>
            <p:nvPr/>
          </p:nvSpPr>
          <p:spPr>
            <a:xfrm flipH="false" flipV="false" rot="0">
              <a:off x="0" y="0"/>
              <a:ext cx="1076688" cy="1826914"/>
            </a:xfrm>
            <a:custGeom>
              <a:avLst/>
              <a:gdLst/>
              <a:ahLst/>
              <a:cxnLst/>
              <a:rect r="r" b="b" t="t" l="l"/>
              <a:pathLst>
                <a:path h="1826914" w="1076688">
                  <a:moveTo>
                    <a:pt x="0" y="0"/>
                  </a:moveTo>
                  <a:lnTo>
                    <a:pt x="1076688" y="0"/>
                  </a:lnTo>
                  <a:lnTo>
                    <a:pt x="1076688" y="1826914"/>
                  </a:lnTo>
                  <a:lnTo>
                    <a:pt x="0" y="1826914"/>
                  </a:lnTo>
                  <a:close/>
                </a:path>
              </a:pathLst>
            </a:custGeom>
            <a:solidFill>
              <a:srgbClr val="FFFFFF"/>
            </a:solidFill>
          </p:spPr>
        </p:sp>
        <p:sp>
          <p:nvSpPr>
            <p:cNvPr name="TextBox 23" id="23"/>
            <p:cNvSpPr txBox="true"/>
            <p:nvPr/>
          </p:nvSpPr>
          <p:spPr>
            <a:xfrm>
              <a:off x="0" y="-38100"/>
              <a:ext cx="1076688" cy="1865014"/>
            </a:xfrm>
            <a:prstGeom prst="rect">
              <a:avLst/>
            </a:prstGeom>
          </p:spPr>
          <p:txBody>
            <a:bodyPr anchor="ctr" rtlCol="false" tIns="50800" lIns="50800" bIns="50800" rIns="50800"/>
            <a:lstStyle/>
            <a:p>
              <a:pPr algn="ctr">
                <a:lnSpc>
                  <a:spcPts val="2659"/>
                </a:lnSpc>
                <a:spcBef>
                  <a:spcPct val="0"/>
                </a:spcBef>
              </a:pPr>
            </a:p>
          </p:txBody>
        </p:sp>
      </p:grpSp>
      <p:sp>
        <p:nvSpPr>
          <p:cNvPr name="Freeform 24" id="24"/>
          <p:cNvSpPr/>
          <p:nvPr/>
        </p:nvSpPr>
        <p:spPr>
          <a:xfrm flipH="false" flipV="false" rot="0">
            <a:off x="12637935" y="2053276"/>
            <a:ext cx="1228432" cy="1228432"/>
          </a:xfrm>
          <a:custGeom>
            <a:avLst/>
            <a:gdLst/>
            <a:ahLst/>
            <a:cxnLst/>
            <a:rect r="r" b="b" t="t" l="l"/>
            <a:pathLst>
              <a:path h="1228432" w="1228432">
                <a:moveTo>
                  <a:pt x="0" y="0"/>
                </a:moveTo>
                <a:lnTo>
                  <a:pt x="1228432" y="0"/>
                </a:lnTo>
                <a:lnTo>
                  <a:pt x="1228432" y="1228432"/>
                </a:lnTo>
                <a:lnTo>
                  <a:pt x="0" y="12284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5" id="25"/>
          <p:cNvSpPr txBox="true"/>
          <p:nvPr/>
        </p:nvSpPr>
        <p:spPr>
          <a:xfrm rot="0">
            <a:off x="11712918" y="3315091"/>
            <a:ext cx="3383142" cy="2996565"/>
          </a:xfrm>
          <a:prstGeom prst="rect">
            <a:avLst/>
          </a:prstGeom>
        </p:spPr>
        <p:txBody>
          <a:bodyPr anchor="t" rtlCol="false" tIns="0" lIns="0" bIns="0" rIns="0">
            <a:spAutoFit/>
          </a:bodyPr>
          <a:lstStyle/>
          <a:p>
            <a:pPr algn="l">
              <a:lnSpc>
                <a:spcPts val="3359"/>
              </a:lnSpc>
            </a:pPr>
            <a:r>
              <a:rPr lang="en-US" sz="2400">
                <a:solidFill>
                  <a:srgbClr val="293486"/>
                </a:solidFill>
                <a:latin typeface="Cooper Hewitt"/>
                <a:ea typeface="Cooper Hewitt"/>
                <a:cs typeface="Cooper Hewitt"/>
                <a:sym typeface="Cooper Hewitt"/>
              </a:rPr>
              <a:t>Masa reformasi yang ditandai dengan perubahan konstitusi, pemilihan umum yang bebas dan adil, serta desentralisasi kekuasaan ke daerah-daerah.</a:t>
            </a:r>
          </a:p>
        </p:txBody>
      </p:sp>
      <p:sp>
        <p:nvSpPr>
          <p:cNvPr name="TextBox 26" id="26"/>
          <p:cNvSpPr txBox="true"/>
          <p:nvPr/>
        </p:nvSpPr>
        <p:spPr>
          <a:xfrm rot="0">
            <a:off x="12827314" y="2175367"/>
            <a:ext cx="843271" cy="7937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21286C"/>
                </a:solidFill>
                <a:latin typeface="Cooper Hewitt Bold"/>
                <a:ea typeface="Cooper Hewitt Bold"/>
                <a:cs typeface="Cooper Hewitt Bold"/>
                <a:sym typeface="Cooper Hewitt Bold"/>
              </a:rPr>
              <a:t>3</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369636"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7762681" y="0"/>
            <a:ext cx="8266882" cy="764687"/>
          </a:xfrm>
          <a:custGeom>
            <a:avLst/>
            <a:gdLst/>
            <a:ahLst/>
            <a:cxnLst/>
            <a:rect r="r" b="b" t="t" l="l"/>
            <a:pathLst>
              <a:path h="764687" w="8266882">
                <a:moveTo>
                  <a:pt x="0" y="0"/>
                </a:moveTo>
                <a:lnTo>
                  <a:pt x="8266882" y="0"/>
                </a:lnTo>
                <a:lnTo>
                  <a:pt x="8266882"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4" id="4"/>
          <p:cNvSpPr/>
          <p:nvPr/>
        </p:nvSpPr>
        <p:spPr>
          <a:xfrm flipH="false" flipV="false" rot="0">
            <a:off x="15871886" y="0"/>
            <a:ext cx="2785750" cy="764687"/>
          </a:xfrm>
          <a:custGeom>
            <a:avLst/>
            <a:gdLst/>
            <a:ahLst/>
            <a:cxnLst/>
            <a:rect r="r" b="b" t="t" l="l"/>
            <a:pathLst>
              <a:path h="764687" w="2785750">
                <a:moveTo>
                  <a:pt x="0" y="0"/>
                </a:moveTo>
                <a:lnTo>
                  <a:pt x="2785750" y="0"/>
                </a:lnTo>
                <a:lnTo>
                  <a:pt x="2785750" y="764687"/>
                </a:lnTo>
                <a:lnTo>
                  <a:pt x="0" y="764687"/>
                </a:lnTo>
                <a:lnTo>
                  <a:pt x="0" y="0"/>
                </a:lnTo>
                <a:close/>
              </a:path>
            </a:pathLst>
          </a:custGeom>
          <a:blipFill>
            <a:blip r:embed="rId2">
              <a:extLst>
                <a:ext uri="{96DAC541-7B7A-43D3-8B79-37D633B846F1}">
                  <asvg:svgBlip xmlns:asvg="http://schemas.microsoft.com/office/drawing/2016/SVG/main" r:embed="rId3"/>
                </a:ext>
              </a:extLst>
            </a:blip>
            <a:stretch>
              <a:fillRect l="0" t="0" r="-196756" b="0"/>
            </a:stretch>
          </a:blipFill>
          <a:ln cap="sq">
            <a:noFill/>
            <a:prstDash val="solid"/>
            <a:miter/>
          </a:ln>
        </p:spPr>
      </p:sp>
      <p:sp>
        <p:nvSpPr>
          <p:cNvPr name="Freeform 5" id="5"/>
          <p:cNvSpPr/>
          <p:nvPr/>
        </p:nvSpPr>
        <p:spPr>
          <a:xfrm flipH="false" flipV="false" rot="0">
            <a:off x="1085850" y="9664456"/>
            <a:ext cx="441652" cy="261126"/>
          </a:xfrm>
          <a:custGeom>
            <a:avLst/>
            <a:gdLst/>
            <a:ahLst/>
            <a:cxnLst/>
            <a:rect r="r" b="b" t="t" l="l"/>
            <a:pathLst>
              <a:path h="261126" w="441652">
                <a:moveTo>
                  <a:pt x="0" y="0"/>
                </a:moveTo>
                <a:lnTo>
                  <a:pt x="441652" y="0"/>
                </a:lnTo>
                <a:lnTo>
                  <a:pt x="441652" y="261126"/>
                </a:lnTo>
                <a:lnTo>
                  <a:pt x="0" y="261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083446" y="9082446"/>
            <a:ext cx="351708" cy="351708"/>
          </a:xfrm>
          <a:custGeom>
            <a:avLst/>
            <a:gdLst/>
            <a:ahLst/>
            <a:cxnLst/>
            <a:rect r="r" b="b" t="t" l="l"/>
            <a:pathLst>
              <a:path h="351708" w="351708">
                <a:moveTo>
                  <a:pt x="0" y="0"/>
                </a:moveTo>
                <a:lnTo>
                  <a:pt x="351708" y="0"/>
                </a:lnTo>
                <a:lnTo>
                  <a:pt x="351708" y="351708"/>
                </a:lnTo>
                <a:lnTo>
                  <a:pt x="0" y="3517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85850" y="1740952"/>
            <a:ext cx="349469" cy="303164"/>
          </a:xfrm>
          <a:custGeom>
            <a:avLst/>
            <a:gdLst/>
            <a:ahLst/>
            <a:cxnLst/>
            <a:rect r="r" b="b" t="t" l="l"/>
            <a:pathLst>
              <a:path h="303164" w="349469">
                <a:moveTo>
                  <a:pt x="0" y="0"/>
                </a:moveTo>
                <a:lnTo>
                  <a:pt x="349469" y="0"/>
                </a:lnTo>
                <a:lnTo>
                  <a:pt x="349469" y="303164"/>
                </a:lnTo>
                <a:lnTo>
                  <a:pt x="0" y="3031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3995565" y="2889553"/>
            <a:ext cx="10613550" cy="6368747"/>
          </a:xfrm>
          <a:custGeom>
            <a:avLst/>
            <a:gdLst/>
            <a:ahLst/>
            <a:cxnLst/>
            <a:rect r="r" b="b" t="t" l="l"/>
            <a:pathLst>
              <a:path h="6368747" w="10613550">
                <a:moveTo>
                  <a:pt x="0" y="0"/>
                </a:moveTo>
                <a:lnTo>
                  <a:pt x="10613550" y="0"/>
                </a:lnTo>
                <a:lnTo>
                  <a:pt x="10613550" y="6368747"/>
                </a:lnTo>
                <a:lnTo>
                  <a:pt x="0" y="6368747"/>
                </a:lnTo>
                <a:lnTo>
                  <a:pt x="0" y="0"/>
                </a:lnTo>
                <a:close/>
              </a:path>
            </a:pathLst>
          </a:custGeom>
          <a:blipFill>
            <a:blip r:embed="rId10"/>
            <a:stretch>
              <a:fillRect l="-37937" t="-115206" r="-192217" b="-94132"/>
            </a:stretch>
          </a:blipFill>
        </p:spPr>
      </p:sp>
      <p:sp>
        <p:nvSpPr>
          <p:cNvPr name="TextBox 9" id="9"/>
          <p:cNvSpPr txBox="true"/>
          <p:nvPr/>
        </p:nvSpPr>
        <p:spPr>
          <a:xfrm rot="0">
            <a:off x="2575117" y="901116"/>
            <a:ext cx="13454446" cy="1343025"/>
          </a:xfrm>
          <a:prstGeom prst="rect">
            <a:avLst/>
          </a:prstGeom>
        </p:spPr>
        <p:txBody>
          <a:bodyPr anchor="t" rtlCol="false" tIns="0" lIns="0" bIns="0" rIns="0">
            <a:spAutoFit/>
          </a:bodyPr>
          <a:lstStyle/>
          <a:p>
            <a:pPr algn="ctr" marL="0" indent="0" lvl="0">
              <a:lnSpc>
                <a:spcPts val="5280"/>
              </a:lnSpc>
              <a:spcBef>
                <a:spcPct val="0"/>
              </a:spcBef>
            </a:pPr>
            <a:r>
              <a:rPr lang="en-US" sz="4400">
                <a:solidFill>
                  <a:srgbClr val="FFFFFF"/>
                </a:solidFill>
                <a:latin typeface="Poetsen"/>
                <a:ea typeface="Poetsen"/>
                <a:cs typeface="Poetsen"/>
                <a:sym typeface="Poetsen"/>
              </a:rPr>
              <a:t>Perbandingan Bentuk dan Sistem Pemerintahan di Berbagai Negara</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264159" y="8781695"/>
            <a:ext cx="18816319" cy="3010611"/>
          </a:xfrm>
          <a:custGeom>
            <a:avLst/>
            <a:gdLst/>
            <a:ahLst/>
            <a:cxnLst/>
            <a:rect r="r" b="b" t="t" l="l"/>
            <a:pathLst>
              <a:path h="3010611" w="18816319">
                <a:moveTo>
                  <a:pt x="0" y="0"/>
                </a:moveTo>
                <a:lnTo>
                  <a:pt x="18816318" y="0"/>
                </a:lnTo>
                <a:lnTo>
                  <a:pt x="18816318" y="3010610"/>
                </a:lnTo>
                <a:lnTo>
                  <a:pt x="0" y="30106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1715885" y="604288"/>
            <a:ext cx="18140384" cy="9400017"/>
          </a:xfrm>
          <a:custGeom>
            <a:avLst/>
            <a:gdLst/>
            <a:ahLst/>
            <a:cxnLst/>
            <a:rect r="r" b="b" t="t" l="l"/>
            <a:pathLst>
              <a:path h="9400017" w="18140384">
                <a:moveTo>
                  <a:pt x="0" y="0"/>
                </a:moveTo>
                <a:lnTo>
                  <a:pt x="18140383" y="0"/>
                </a:lnTo>
                <a:lnTo>
                  <a:pt x="18140383" y="9400017"/>
                </a:lnTo>
                <a:lnTo>
                  <a:pt x="0" y="940001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rnd">
            <a:noFill/>
            <a:prstDash val="solid"/>
            <a:round/>
          </a:ln>
        </p:spPr>
      </p:sp>
      <p:sp>
        <p:nvSpPr>
          <p:cNvPr name="Freeform 4" id="4"/>
          <p:cNvSpPr/>
          <p:nvPr/>
        </p:nvSpPr>
        <p:spPr>
          <a:xfrm flipH="true" flipV="false" rot="0">
            <a:off x="17665758" y="-1715248"/>
            <a:ext cx="3307717" cy="2319537"/>
          </a:xfrm>
          <a:custGeom>
            <a:avLst/>
            <a:gdLst/>
            <a:ahLst/>
            <a:cxnLst/>
            <a:rect r="r" b="b" t="t" l="l"/>
            <a:pathLst>
              <a:path h="2319537" w="3307717">
                <a:moveTo>
                  <a:pt x="3307717" y="0"/>
                </a:moveTo>
                <a:lnTo>
                  <a:pt x="0" y="0"/>
                </a:lnTo>
                <a:lnTo>
                  <a:pt x="0" y="2319536"/>
                </a:lnTo>
                <a:lnTo>
                  <a:pt x="3307717" y="2319536"/>
                </a:lnTo>
                <a:lnTo>
                  <a:pt x="3307717"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5" id="5"/>
          <p:cNvSpPr/>
          <p:nvPr/>
        </p:nvSpPr>
        <p:spPr>
          <a:xfrm flipH="false" flipV="false" rot="0">
            <a:off x="-178404" y="-136857"/>
            <a:ext cx="3324226" cy="2331114"/>
          </a:xfrm>
          <a:custGeom>
            <a:avLst/>
            <a:gdLst/>
            <a:ahLst/>
            <a:cxnLst/>
            <a:rect r="r" b="b" t="t" l="l"/>
            <a:pathLst>
              <a:path h="2331114" w="3324226">
                <a:moveTo>
                  <a:pt x="0" y="0"/>
                </a:moveTo>
                <a:lnTo>
                  <a:pt x="3324227" y="0"/>
                </a:lnTo>
                <a:lnTo>
                  <a:pt x="3324227" y="2331114"/>
                </a:lnTo>
                <a:lnTo>
                  <a:pt x="0" y="23311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true" flipV="false" rot="0">
            <a:off x="15366595" y="0"/>
            <a:ext cx="3307717" cy="2319537"/>
          </a:xfrm>
          <a:custGeom>
            <a:avLst/>
            <a:gdLst/>
            <a:ahLst/>
            <a:cxnLst/>
            <a:rect r="r" b="b" t="t" l="l"/>
            <a:pathLst>
              <a:path h="2319537" w="3307717">
                <a:moveTo>
                  <a:pt x="3307717" y="0"/>
                </a:moveTo>
                <a:lnTo>
                  <a:pt x="0" y="0"/>
                </a:lnTo>
                <a:lnTo>
                  <a:pt x="0" y="2319537"/>
                </a:lnTo>
                <a:lnTo>
                  <a:pt x="3307717" y="2319537"/>
                </a:lnTo>
                <a:lnTo>
                  <a:pt x="3307717"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7" id="7"/>
          <p:cNvSpPr/>
          <p:nvPr/>
        </p:nvSpPr>
        <p:spPr>
          <a:xfrm flipH="false" flipV="false" rot="0">
            <a:off x="1577146" y="2794323"/>
            <a:ext cx="3473571" cy="5227327"/>
          </a:xfrm>
          <a:custGeom>
            <a:avLst/>
            <a:gdLst/>
            <a:ahLst/>
            <a:cxnLst/>
            <a:rect r="r" b="b" t="t" l="l"/>
            <a:pathLst>
              <a:path h="5227327" w="3473571">
                <a:moveTo>
                  <a:pt x="0" y="0"/>
                </a:moveTo>
                <a:lnTo>
                  <a:pt x="3473571" y="0"/>
                </a:lnTo>
                <a:lnTo>
                  <a:pt x="3473571" y="5227327"/>
                </a:lnTo>
                <a:lnTo>
                  <a:pt x="0" y="5227327"/>
                </a:lnTo>
                <a:lnTo>
                  <a:pt x="0" y="0"/>
                </a:lnTo>
                <a:close/>
              </a:path>
            </a:pathLst>
          </a:custGeom>
          <a:blipFill>
            <a:blip r:embed="rId10">
              <a:extLst>
                <a:ext uri="{96DAC541-7B7A-43D3-8B79-37D633B846F1}">
                  <asvg:svgBlip xmlns:asvg="http://schemas.microsoft.com/office/drawing/2016/SVG/main" r:embed="rId11"/>
                </a:ext>
              </a:extLst>
            </a:blip>
            <a:stretch>
              <a:fillRect l="0" t="0" r="0" b="-65093"/>
            </a:stretch>
          </a:blipFill>
        </p:spPr>
      </p:sp>
      <p:sp>
        <p:nvSpPr>
          <p:cNvPr name="Freeform 8" id="8"/>
          <p:cNvSpPr/>
          <p:nvPr/>
        </p:nvSpPr>
        <p:spPr>
          <a:xfrm flipH="false" flipV="false" rot="0">
            <a:off x="1136153" y="4735250"/>
            <a:ext cx="4019340" cy="5814596"/>
          </a:xfrm>
          <a:custGeom>
            <a:avLst/>
            <a:gdLst/>
            <a:ahLst/>
            <a:cxnLst/>
            <a:rect r="r" b="b" t="t" l="l"/>
            <a:pathLst>
              <a:path h="5814596" w="4019340">
                <a:moveTo>
                  <a:pt x="0" y="0"/>
                </a:moveTo>
                <a:lnTo>
                  <a:pt x="4019339" y="0"/>
                </a:lnTo>
                <a:lnTo>
                  <a:pt x="4019339" y="5814596"/>
                </a:lnTo>
                <a:lnTo>
                  <a:pt x="0" y="581459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9" id="9"/>
          <p:cNvSpPr/>
          <p:nvPr/>
        </p:nvSpPr>
        <p:spPr>
          <a:xfrm flipH="false" flipV="false" rot="0">
            <a:off x="4304783" y="1454321"/>
            <a:ext cx="390471" cy="269913"/>
          </a:xfrm>
          <a:custGeom>
            <a:avLst/>
            <a:gdLst/>
            <a:ahLst/>
            <a:cxnLst/>
            <a:rect r="r" b="b" t="t" l="l"/>
            <a:pathLst>
              <a:path h="269913" w="390471">
                <a:moveTo>
                  <a:pt x="0" y="0"/>
                </a:moveTo>
                <a:lnTo>
                  <a:pt x="390470" y="0"/>
                </a:lnTo>
                <a:lnTo>
                  <a:pt x="390470" y="269913"/>
                </a:lnTo>
                <a:lnTo>
                  <a:pt x="0" y="26991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6058766" y="8977133"/>
            <a:ext cx="362863" cy="314330"/>
          </a:xfrm>
          <a:custGeom>
            <a:avLst/>
            <a:gdLst/>
            <a:ahLst/>
            <a:cxnLst/>
            <a:rect r="r" b="b" t="t" l="l"/>
            <a:pathLst>
              <a:path h="314330" w="362863">
                <a:moveTo>
                  <a:pt x="0" y="0"/>
                </a:moveTo>
                <a:lnTo>
                  <a:pt x="362863" y="0"/>
                </a:lnTo>
                <a:lnTo>
                  <a:pt x="362863" y="314331"/>
                </a:lnTo>
                <a:lnTo>
                  <a:pt x="0" y="314331"/>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0">
            <a:off x="13581624" y="1251519"/>
            <a:ext cx="480006" cy="202803"/>
          </a:xfrm>
          <a:custGeom>
            <a:avLst/>
            <a:gdLst/>
            <a:ahLst/>
            <a:cxnLst/>
            <a:rect r="r" b="b" t="t" l="l"/>
            <a:pathLst>
              <a:path h="202803" w="480006">
                <a:moveTo>
                  <a:pt x="0" y="0"/>
                </a:moveTo>
                <a:lnTo>
                  <a:pt x="480007" y="0"/>
                </a:lnTo>
                <a:lnTo>
                  <a:pt x="480007" y="202802"/>
                </a:lnTo>
                <a:lnTo>
                  <a:pt x="0" y="202802"/>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2" id="12"/>
          <p:cNvSpPr/>
          <p:nvPr/>
        </p:nvSpPr>
        <p:spPr>
          <a:xfrm flipH="false" flipV="false" rot="0">
            <a:off x="15366595" y="8224106"/>
            <a:ext cx="1892705" cy="2062894"/>
          </a:xfrm>
          <a:custGeom>
            <a:avLst/>
            <a:gdLst/>
            <a:ahLst/>
            <a:cxnLst/>
            <a:rect r="r" b="b" t="t" l="l"/>
            <a:pathLst>
              <a:path h="2062894" w="1892705">
                <a:moveTo>
                  <a:pt x="0" y="0"/>
                </a:moveTo>
                <a:lnTo>
                  <a:pt x="1892705" y="0"/>
                </a:lnTo>
                <a:lnTo>
                  <a:pt x="1892705" y="2062894"/>
                </a:lnTo>
                <a:lnTo>
                  <a:pt x="0" y="2062894"/>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a:ln cap="sq">
            <a:noFill/>
            <a:prstDash val="solid"/>
            <a:miter/>
          </a:ln>
        </p:spPr>
      </p:sp>
      <p:sp>
        <p:nvSpPr>
          <p:cNvPr name="TextBox 13" id="13"/>
          <p:cNvSpPr txBox="true"/>
          <p:nvPr/>
        </p:nvSpPr>
        <p:spPr>
          <a:xfrm rot="0">
            <a:off x="6041346" y="928887"/>
            <a:ext cx="9325249" cy="1390650"/>
          </a:xfrm>
          <a:prstGeom prst="rect">
            <a:avLst/>
          </a:prstGeom>
        </p:spPr>
        <p:txBody>
          <a:bodyPr anchor="t" rtlCol="false" tIns="0" lIns="0" bIns="0" rIns="0">
            <a:spAutoFit/>
          </a:bodyPr>
          <a:lstStyle/>
          <a:p>
            <a:pPr algn="l" marL="0" indent="0" lvl="0">
              <a:lnSpc>
                <a:spcPts val="10800"/>
              </a:lnSpc>
              <a:spcBef>
                <a:spcPct val="0"/>
              </a:spcBef>
            </a:pPr>
            <a:r>
              <a:rPr lang="en-US" sz="9000">
                <a:solidFill>
                  <a:srgbClr val="293486"/>
                </a:solidFill>
                <a:latin typeface="Poetsen"/>
                <a:ea typeface="Poetsen"/>
                <a:cs typeface="Poetsen"/>
                <a:sym typeface="Poetsen"/>
              </a:rPr>
              <a:t>Kesimpulan</a:t>
            </a:r>
          </a:p>
        </p:txBody>
      </p:sp>
      <p:sp>
        <p:nvSpPr>
          <p:cNvPr name="TextBox 14" id="14"/>
          <p:cNvSpPr txBox="true"/>
          <p:nvPr/>
        </p:nvSpPr>
        <p:spPr>
          <a:xfrm rot="0">
            <a:off x="5155492" y="2512141"/>
            <a:ext cx="12275973" cy="5934075"/>
          </a:xfrm>
          <a:prstGeom prst="rect">
            <a:avLst/>
          </a:prstGeom>
        </p:spPr>
        <p:txBody>
          <a:bodyPr anchor="t" rtlCol="false" tIns="0" lIns="0" bIns="0" rIns="0">
            <a:spAutoFit/>
          </a:bodyPr>
          <a:lstStyle/>
          <a:p>
            <a:pPr algn="l" marL="647702" indent="-323851" lvl="1">
              <a:lnSpc>
                <a:spcPts val="4200"/>
              </a:lnSpc>
              <a:buAutoNum type="arabicPeriod" startAt="1"/>
            </a:pPr>
            <a:r>
              <a:rPr lang="en-US" sz="3000">
                <a:solidFill>
                  <a:srgbClr val="293486"/>
                </a:solidFill>
                <a:latin typeface="Cooper Hewitt"/>
                <a:ea typeface="Cooper Hewitt"/>
                <a:cs typeface="Cooper Hewitt"/>
                <a:sym typeface="Cooper Hewitt"/>
              </a:rPr>
              <a:t>Tidak ada satu sistem yang sempurna untuk semua negara. Setiap sistem dirancang untuk menyesuaikan dengan konteks sejarah, budaya, dan sosial masing-masing negara.</a:t>
            </a:r>
          </a:p>
          <a:p>
            <a:pPr algn="l" marL="647702" indent="-323851" lvl="1">
              <a:lnSpc>
                <a:spcPts val="4200"/>
              </a:lnSpc>
              <a:buAutoNum type="arabicPeriod" startAt="1"/>
            </a:pPr>
            <a:r>
              <a:rPr lang="en-US" sz="3000">
                <a:solidFill>
                  <a:srgbClr val="293486"/>
                </a:solidFill>
                <a:latin typeface="Cooper Hewitt"/>
                <a:ea typeface="Cooper Hewitt"/>
                <a:cs typeface="Cooper Hewitt"/>
                <a:sym typeface="Cooper Hewitt"/>
              </a:rPr>
              <a:t>Sistem pemerintahan yang baik adalah yang mampu menjaga stabilitas politik dan sosial serta efektif dalam memenuhi kebutuhan warganya.</a:t>
            </a:r>
          </a:p>
          <a:p>
            <a:pPr algn="l" marL="647702" indent="-323851" lvl="1">
              <a:lnSpc>
                <a:spcPts val="4200"/>
              </a:lnSpc>
              <a:buAutoNum type="arabicPeriod" startAt="1"/>
            </a:pPr>
            <a:r>
              <a:rPr lang="en-US" sz="3000">
                <a:solidFill>
                  <a:srgbClr val="293486"/>
                </a:solidFill>
                <a:latin typeface="Cooper Hewitt"/>
                <a:ea typeface="Cooper Hewitt"/>
                <a:cs typeface="Cooper Hewitt"/>
                <a:sym typeface="Cooper Hewitt"/>
              </a:rPr>
              <a:t>Banyak sistem berusaha menciptakan keseimbangan kekuasaan untuk mencegah penyalahgunaan wewenang dan memastikan pemerintahan yang adil dan transparan.</a:t>
            </a:r>
          </a:p>
          <a:p>
            <a:pPr algn="l" marL="647702" indent="-323851" lvl="1">
              <a:lnSpc>
                <a:spcPts val="4200"/>
              </a:lnSpc>
              <a:buAutoNum type="arabicPeriod" startAt="1"/>
            </a:pPr>
            <a:r>
              <a:rPr lang="en-US" sz="3000">
                <a:solidFill>
                  <a:srgbClr val="293486"/>
                </a:solidFill>
                <a:latin typeface="Cooper Hewitt"/>
                <a:ea typeface="Cooper Hewitt"/>
                <a:cs typeface="Cooper Hewitt"/>
                <a:sym typeface="Cooper Hewitt"/>
              </a:rPr>
              <a:t>Dalam sistem demokrasi, partisipasi rakyat sangat penting. Pemahaman tentang sistem pemerintahan membantu warga negara untuk lebih aktif dan kritis dalam proses politik.</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3D489B"/>
        </a:solidFill>
      </p:bgPr>
    </p:bg>
    <p:spTree>
      <p:nvGrpSpPr>
        <p:cNvPr id="1" name=""/>
        <p:cNvGrpSpPr/>
        <p:nvPr/>
      </p:nvGrpSpPr>
      <p:grpSpPr>
        <a:xfrm>
          <a:off x="0" y="0"/>
          <a:ext cx="0" cy="0"/>
          <a:chOff x="0" y="0"/>
          <a:chExt cx="0" cy="0"/>
        </a:xfrm>
      </p:grpSpPr>
      <p:sp>
        <p:nvSpPr>
          <p:cNvPr name="Freeform 2" id="2"/>
          <p:cNvSpPr/>
          <p:nvPr/>
        </p:nvSpPr>
        <p:spPr>
          <a:xfrm flipH="false" flipV="false" rot="0">
            <a:off x="-528319" y="8838845"/>
            <a:ext cx="18816319" cy="3010611"/>
          </a:xfrm>
          <a:custGeom>
            <a:avLst/>
            <a:gdLst/>
            <a:ahLst/>
            <a:cxnLst/>
            <a:rect r="r" b="b" t="t" l="l"/>
            <a:pathLst>
              <a:path h="3010611" w="18816319">
                <a:moveTo>
                  <a:pt x="0" y="0"/>
                </a:moveTo>
                <a:lnTo>
                  <a:pt x="18816319" y="0"/>
                </a:lnTo>
                <a:lnTo>
                  <a:pt x="18816319" y="3010610"/>
                </a:lnTo>
                <a:lnTo>
                  <a:pt x="0" y="30106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2539415" y="6209882"/>
            <a:ext cx="728516" cy="728516"/>
          </a:xfrm>
          <a:custGeom>
            <a:avLst/>
            <a:gdLst/>
            <a:ahLst/>
            <a:cxnLst/>
            <a:rect r="r" b="b" t="t" l="l"/>
            <a:pathLst>
              <a:path h="728516" w="728516">
                <a:moveTo>
                  <a:pt x="0" y="0"/>
                </a:moveTo>
                <a:lnTo>
                  <a:pt x="728515" y="0"/>
                </a:lnTo>
                <a:lnTo>
                  <a:pt x="728515" y="728516"/>
                </a:lnTo>
                <a:lnTo>
                  <a:pt x="0" y="72851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0">
            <a:off x="2176480" y="1542946"/>
            <a:ext cx="14062292" cy="7148332"/>
          </a:xfrm>
          <a:custGeom>
            <a:avLst/>
            <a:gdLst/>
            <a:ahLst/>
            <a:cxnLst/>
            <a:rect r="r" b="b" t="t" l="l"/>
            <a:pathLst>
              <a:path h="7148332" w="14062292">
                <a:moveTo>
                  <a:pt x="0" y="0"/>
                </a:moveTo>
                <a:lnTo>
                  <a:pt x="14062293" y="0"/>
                </a:lnTo>
                <a:lnTo>
                  <a:pt x="14062293" y="7148332"/>
                </a:lnTo>
                <a:lnTo>
                  <a:pt x="0" y="7148332"/>
                </a:lnTo>
                <a:lnTo>
                  <a:pt x="0" y="0"/>
                </a:lnTo>
                <a:close/>
              </a:path>
            </a:pathLst>
          </a:custGeom>
          <a:blipFill>
            <a:blip r:embed="rId6">
              <a:extLst>
                <a:ext uri="{96DAC541-7B7A-43D3-8B79-37D633B846F1}">
                  <asvg:svgBlip xmlns:asvg="http://schemas.microsoft.com/office/drawing/2016/SVG/main" r:embed="rId7"/>
                </a:ext>
              </a:extLst>
            </a:blip>
            <a:stretch>
              <a:fillRect l="-9413" t="-8089" r="-4354" b="-7881"/>
            </a:stretch>
          </a:blipFill>
          <a:ln cap="rnd">
            <a:noFill/>
            <a:prstDash val="solid"/>
            <a:round/>
          </a:ln>
        </p:spPr>
      </p:sp>
      <p:sp>
        <p:nvSpPr>
          <p:cNvPr name="TextBox 5" id="5"/>
          <p:cNvSpPr txBox="true"/>
          <p:nvPr/>
        </p:nvSpPr>
        <p:spPr>
          <a:xfrm rot="0">
            <a:off x="4267125" y="2371687"/>
            <a:ext cx="9753751" cy="923925"/>
          </a:xfrm>
          <a:prstGeom prst="rect">
            <a:avLst/>
          </a:prstGeom>
        </p:spPr>
        <p:txBody>
          <a:bodyPr anchor="t" rtlCol="false" tIns="0" lIns="0" bIns="0" rIns="0">
            <a:spAutoFit/>
          </a:bodyPr>
          <a:lstStyle/>
          <a:p>
            <a:pPr algn="ctr" marL="0" indent="0" lvl="0">
              <a:lnSpc>
                <a:spcPts val="7320"/>
              </a:lnSpc>
              <a:spcBef>
                <a:spcPct val="0"/>
              </a:spcBef>
            </a:pPr>
            <a:r>
              <a:rPr lang="en-US" sz="6100">
                <a:solidFill>
                  <a:srgbClr val="293486"/>
                </a:solidFill>
                <a:latin typeface="Poetsen"/>
                <a:ea typeface="Poetsen"/>
                <a:cs typeface="Poetsen"/>
                <a:sym typeface="Poetsen"/>
              </a:rPr>
              <a:t>AYO BERAKTIVITAS</a:t>
            </a:r>
          </a:p>
        </p:txBody>
      </p:sp>
      <p:sp>
        <p:nvSpPr>
          <p:cNvPr name="TextBox 6" id="6"/>
          <p:cNvSpPr txBox="true"/>
          <p:nvPr/>
        </p:nvSpPr>
        <p:spPr>
          <a:xfrm rot="0">
            <a:off x="3415472" y="3626049"/>
            <a:ext cx="11457057" cy="3661410"/>
          </a:xfrm>
          <a:prstGeom prst="rect">
            <a:avLst/>
          </a:prstGeom>
        </p:spPr>
        <p:txBody>
          <a:bodyPr anchor="t" rtlCol="false" tIns="0" lIns="0" bIns="0" rIns="0">
            <a:spAutoFit/>
          </a:bodyPr>
          <a:lstStyle/>
          <a:p>
            <a:pPr algn="l">
              <a:lnSpc>
                <a:spcPts val="4620"/>
              </a:lnSpc>
            </a:pPr>
            <a:r>
              <a:rPr lang="en-US" sz="3300">
                <a:solidFill>
                  <a:srgbClr val="293486"/>
                </a:solidFill>
                <a:latin typeface="Cooper Hewitt"/>
                <a:ea typeface="Cooper Hewitt"/>
                <a:cs typeface="Cooper Hewitt"/>
                <a:sym typeface="Cooper Hewitt"/>
              </a:rPr>
              <a:t>Bentuklah kelompok yang terdiri dari 4-5 orang!</a:t>
            </a:r>
          </a:p>
          <a:p>
            <a:pPr algn="l">
              <a:lnSpc>
                <a:spcPts val="4620"/>
              </a:lnSpc>
            </a:pPr>
            <a:r>
              <a:rPr lang="en-US" sz="3300">
                <a:solidFill>
                  <a:srgbClr val="293486"/>
                </a:solidFill>
                <a:latin typeface="Cooper Hewitt"/>
                <a:ea typeface="Cooper Hewitt"/>
                <a:cs typeface="Cooper Hewitt"/>
                <a:sym typeface="Cooper Hewitt"/>
              </a:rPr>
              <a:t>Diskusikan studi kasus yang terdapat pada LKPD bersama kelompokmu!</a:t>
            </a:r>
          </a:p>
          <a:p>
            <a:pPr algn="l">
              <a:lnSpc>
                <a:spcPts val="4620"/>
              </a:lnSpc>
            </a:pPr>
            <a:r>
              <a:rPr lang="en-US" sz="3300">
                <a:solidFill>
                  <a:srgbClr val="293486"/>
                </a:solidFill>
                <a:latin typeface="Cooper Hewitt"/>
                <a:ea typeface="Cooper Hewitt"/>
                <a:cs typeface="Cooper Hewitt"/>
                <a:sym typeface="Cooper Hewitt"/>
              </a:rPr>
              <a:t>Susulan pula media presentasi.</a:t>
            </a:r>
          </a:p>
          <a:p>
            <a:pPr algn="l">
              <a:lnSpc>
                <a:spcPts val="4620"/>
              </a:lnSpc>
            </a:pPr>
            <a:r>
              <a:rPr lang="en-US" sz="3300">
                <a:solidFill>
                  <a:srgbClr val="293486"/>
                </a:solidFill>
                <a:latin typeface="Cooper Hewitt"/>
                <a:ea typeface="Cooper Hewitt"/>
                <a:cs typeface="Cooper Hewitt"/>
                <a:sym typeface="Cooper Hewitt"/>
              </a:rPr>
              <a:t>Presentasikan di depan kelas!</a:t>
            </a:r>
          </a:p>
          <a:p>
            <a:pPr algn="ctr">
              <a:lnSpc>
                <a:spcPts val="5459"/>
              </a:lnSpc>
            </a:pPr>
          </a:p>
        </p:txBody>
      </p:sp>
      <p:sp>
        <p:nvSpPr>
          <p:cNvPr name="Freeform 7" id="7"/>
          <p:cNvSpPr/>
          <p:nvPr/>
        </p:nvSpPr>
        <p:spPr>
          <a:xfrm flipH="false" flipV="false" rot="0">
            <a:off x="520588" y="7803715"/>
            <a:ext cx="2034030" cy="2070260"/>
          </a:xfrm>
          <a:custGeom>
            <a:avLst/>
            <a:gdLst/>
            <a:ahLst/>
            <a:cxnLst/>
            <a:rect r="r" b="b" t="t" l="l"/>
            <a:pathLst>
              <a:path h="2070260" w="2034030">
                <a:moveTo>
                  <a:pt x="0" y="0"/>
                </a:moveTo>
                <a:lnTo>
                  <a:pt x="2034030" y="0"/>
                </a:lnTo>
                <a:lnTo>
                  <a:pt x="2034030" y="2070259"/>
                </a:lnTo>
                <a:lnTo>
                  <a:pt x="0" y="207025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845151" y="3102403"/>
            <a:ext cx="367099" cy="386420"/>
          </a:xfrm>
          <a:custGeom>
            <a:avLst/>
            <a:gdLst/>
            <a:ahLst/>
            <a:cxnLst/>
            <a:rect r="r" b="b" t="t" l="l"/>
            <a:pathLst>
              <a:path h="386420" w="367099">
                <a:moveTo>
                  <a:pt x="0" y="0"/>
                </a:moveTo>
                <a:lnTo>
                  <a:pt x="367098" y="0"/>
                </a:lnTo>
                <a:lnTo>
                  <a:pt x="367098" y="386419"/>
                </a:lnTo>
                <a:lnTo>
                  <a:pt x="0" y="38641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17038474" y="3977384"/>
            <a:ext cx="441652" cy="261126"/>
          </a:xfrm>
          <a:custGeom>
            <a:avLst/>
            <a:gdLst/>
            <a:ahLst/>
            <a:cxnLst/>
            <a:rect r="r" b="b" t="t" l="l"/>
            <a:pathLst>
              <a:path h="261126" w="441652">
                <a:moveTo>
                  <a:pt x="0" y="0"/>
                </a:moveTo>
                <a:lnTo>
                  <a:pt x="441652" y="0"/>
                </a:lnTo>
                <a:lnTo>
                  <a:pt x="441652" y="261127"/>
                </a:lnTo>
                <a:lnTo>
                  <a:pt x="0" y="26112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7790169" y="9722392"/>
            <a:ext cx="349469" cy="303164"/>
          </a:xfrm>
          <a:custGeom>
            <a:avLst/>
            <a:gdLst/>
            <a:ahLst/>
            <a:cxnLst/>
            <a:rect r="r" b="b" t="t" l="l"/>
            <a:pathLst>
              <a:path h="303164" w="349469">
                <a:moveTo>
                  <a:pt x="0" y="0"/>
                </a:moveTo>
                <a:lnTo>
                  <a:pt x="349469" y="0"/>
                </a:lnTo>
                <a:lnTo>
                  <a:pt x="349469" y="303165"/>
                </a:lnTo>
                <a:lnTo>
                  <a:pt x="0" y="30316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661359">
            <a:off x="-2363323" y="608827"/>
            <a:ext cx="7898548" cy="809601"/>
          </a:xfrm>
          <a:custGeom>
            <a:avLst/>
            <a:gdLst/>
            <a:ahLst/>
            <a:cxnLst/>
            <a:rect r="r" b="b" t="t" l="l"/>
            <a:pathLst>
              <a:path h="809601" w="7898548">
                <a:moveTo>
                  <a:pt x="0" y="0"/>
                </a:moveTo>
                <a:lnTo>
                  <a:pt x="7898547" y="0"/>
                </a:lnTo>
                <a:lnTo>
                  <a:pt x="7898547" y="809602"/>
                </a:lnTo>
                <a:lnTo>
                  <a:pt x="0" y="80960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a:ln cap="sq">
            <a:noFill/>
            <a:prstDash val="solid"/>
            <a:miter/>
          </a:ln>
        </p:spPr>
      </p:sp>
      <p:sp>
        <p:nvSpPr>
          <p:cNvPr name="Freeform 12" id="12"/>
          <p:cNvSpPr/>
          <p:nvPr/>
        </p:nvSpPr>
        <p:spPr>
          <a:xfrm flipH="true" flipV="false" rot="675005">
            <a:off x="12754227" y="623899"/>
            <a:ext cx="7898548" cy="809601"/>
          </a:xfrm>
          <a:custGeom>
            <a:avLst/>
            <a:gdLst/>
            <a:ahLst/>
            <a:cxnLst/>
            <a:rect r="r" b="b" t="t" l="l"/>
            <a:pathLst>
              <a:path h="809601" w="7898548">
                <a:moveTo>
                  <a:pt x="7898548" y="0"/>
                </a:moveTo>
                <a:lnTo>
                  <a:pt x="0" y="0"/>
                </a:lnTo>
                <a:lnTo>
                  <a:pt x="0" y="809602"/>
                </a:lnTo>
                <a:lnTo>
                  <a:pt x="7898548" y="809602"/>
                </a:lnTo>
                <a:lnTo>
                  <a:pt x="7898548" y="0"/>
                </a:lnTo>
                <a:close/>
              </a:path>
            </a:pathLst>
          </a:custGeom>
          <a:blipFill>
            <a:blip r:embed="rId16">
              <a:extLst>
                <a:ext uri="{96DAC541-7B7A-43D3-8B79-37D633B846F1}">
                  <asvg:svgBlip xmlns:asvg="http://schemas.microsoft.com/office/drawing/2016/SVG/main" r:embed="rId17"/>
                </a:ext>
              </a:extLst>
            </a:blip>
            <a:stretch>
              <a:fillRect l="0" t="0" r="0" b="0"/>
            </a:stretch>
          </a:blipFill>
          <a:ln cap="sq">
            <a:noFill/>
            <a:prstDash val="solid"/>
            <a:miter/>
          </a:ln>
        </p:spPr>
      </p:sp>
      <p:sp>
        <p:nvSpPr>
          <p:cNvPr name="Freeform 13" id="13"/>
          <p:cNvSpPr/>
          <p:nvPr/>
        </p:nvSpPr>
        <p:spPr>
          <a:xfrm flipH="false" flipV="false" rot="0">
            <a:off x="16463261" y="7033659"/>
            <a:ext cx="1357301" cy="3310491"/>
          </a:xfrm>
          <a:custGeom>
            <a:avLst/>
            <a:gdLst/>
            <a:ahLst/>
            <a:cxnLst/>
            <a:rect r="r" b="b" t="t" l="l"/>
            <a:pathLst>
              <a:path h="3310491" w="1357301">
                <a:moveTo>
                  <a:pt x="0" y="0"/>
                </a:moveTo>
                <a:lnTo>
                  <a:pt x="1357301" y="0"/>
                </a:lnTo>
                <a:lnTo>
                  <a:pt x="1357301" y="3310491"/>
                </a:lnTo>
                <a:lnTo>
                  <a:pt x="0" y="331049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a:ln cap="sq">
            <a:noFill/>
            <a:prstDash val="solid"/>
            <a:miter/>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DAGfLJTHJx0</dc:identifier>
  <dcterms:modified xsi:type="dcterms:W3CDTF">2011-08-01T06:04:30Z</dcterms:modified>
  <cp:revision>1</cp:revision>
  <dc:title>PPT UNIT 4</dc:title>
</cp:coreProperties>
</file>