
<file path=[Content_Types].xml><?xml version="1.0" encoding="utf-8"?>
<Types xmlns="http://schemas.openxmlformats.org/package/2006/content-types">
  <Default ContentType="application/x-fontdata" Extension="fntdata"/>
  <Default ContentType="image/jpeg" Extension="jpeg"/>
  <Default ContentType="audio/m4a" Extension="m4a"/>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8288000" cy="10287000"/>
  <p:notesSz cx="6858000" cy="9144000"/>
  <p:embeddedFontLst>
    <p:embeddedFont>
      <p:font typeface="Calistoga" charset="1" panose="00000500000000000000"/>
      <p:regular r:id="rId27"/>
    </p:embeddedFont>
    <p:embeddedFont>
      <p:font typeface="Helios" charset="1" panose="020B0504020202020204"/>
      <p:regular r:id="rId28"/>
    </p:embeddedFont>
    <p:embeddedFont>
      <p:font typeface="Helios Bold" charset="1" panose="020B0704020202020204"/>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jpe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49.jpeg" Type="http://schemas.openxmlformats.org/officeDocument/2006/relationships/image"/><Relationship Id="rId15" Target="../media/aAGKDoyarpM.m4a" Type="http://schemas.microsoft.com/office/2007/relationships/media"/><Relationship Id="rId16" Target="../media/aAGKDoyarpM.m4a" Type="http://schemas.openxmlformats.org/officeDocument/2006/relationships/audio"/><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sv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13.png" Type="http://schemas.openxmlformats.org/officeDocument/2006/relationships/image"/><Relationship Id="rId8" Target="../media/image14.svg" Type="http://schemas.openxmlformats.org/officeDocument/2006/relationships/image"/><Relationship Id="rId9" Target="../media/image1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11" Target="../media/image21.png" Type="http://schemas.openxmlformats.org/officeDocument/2006/relationships/image"/><Relationship Id="rId12" Target="../media/image22.svg" Type="http://schemas.openxmlformats.org/officeDocument/2006/relationships/image"/><Relationship Id="rId13" Target="../media/image23.png" Type="http://schemas.openxmlformats.org/officeDocument/2006/relationships/image"/><Relationship Id="rId14" Target="../media/image24.svg" Type="http://schemas.openxmlformats.org/officeDocument/2006/relationships/image"/><Relationship Id="rId2" Target="../media/image1.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1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11" Target="../media/image29.png" Type="http://schemas.openxmlformats.org/officeDocument/2006/relationships/image"/><Relationship Id="rId12" Target="../media/image30.svg" Type="http://schemas.openxmlformats.org/officeDocument/2006/relationships/image"/><Relationship Id="rId13" Target="../media/image10.jpeg" Type="http://schemas.openxmlformats.org/officeDocument/2006/relationships/image"/><Relationship Id="rId2" Target="../media/image1.jpeg" Type="http://schemas.openxmlformats.org/officeDocument/2006/relationships/image"/><Relationship Id="rId3" Target="../media/image17.png" Type="http://schemas.openxmlformats.org/officeDocument/2006/relationships/image"/><Relationship Id="rId4" Target="../media/image18.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 Id="rId9" Target="../media/image2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11" Target="../media/image21.png" Type="http://schemas.openxmlformats.org/officeDocument/2006/relationships/image"/><Relationship Id="rId12" Target="../media/image22.svg" Type="http://schemas.openxmlformats.org/officeDocument/2006/relationships/image"/><Relationship Id="rId13" Target="../media/image23.png" Type="http://schemas.openxmlformats.org/officeDocument/2006/relationships/image"/><Relationship Id="rId14" Target="../media/image24.svg" Type="http://schemas.openxmlformats.org/officeDocument/2006/relationships/image"/><Relationship Id="rId2" Target="../media/image1.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1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33.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svg" Type="http://schemas.openxmlformats.org/officeDocument/2006/relationships/image"/><Relationship Id="rId11" Target="../media/image36.jpeg" Type="http://schemas.openxmlformats.org/officeDocument/2006/relationships/image"/><Relationship Id="rId12" Target="https://puslapdik.kemdikbud.go.id/anggaran-pendidikan-2024-meningkat-jadi-rp6608-triliun/" TargetMode="External" Type="http://schemas.openxmlformats.org/officeDocument/2006/relationships/hyperlink"/><Relationship Id="rId13" Target="../media/image37.png" Type="http://schemas.openxmlformats.org/officeDocument/2006/relationships/image"/><Relationship Id="rId14" Target="../media/image38.svg" Type="http://schemas.openxmlformats.org/officeDocument/2006/relationships/image"/><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3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11" Target="../media/image21.png" Type="http://schemas.openxmlformats.org/officeDocument/2006/relationships/image"/><Relationship Id="rId12" Target="../media/image22.svg" Type="http://schemas.openxmlformats.org/officeDocument/2006/relationships/image"/><Relationship Id="rId13" Target="../media/image23.png" Type="http://schemas.openxmlformats.org/officeDocument/2006/relationships/image"/><Relationship Id="rId14" Target="../media/image24.svg" Type="http://schemas.openxmlformats.org/officeDocument/2006/relationships/image"/><Relationship Id="rId2" Target="../media/image1.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1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3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svg" Type="http://schemas.openxmlformats.org/officeDocument/2006/relationships/image"/><Relationship Id="rId11" Target="../media/image40.png" Type="http://schemas.openxmlformats.org/officeDocument/2006/relationships/image"/><Relationship Id="rId12" Target="../media/image41.png" Type="http://schemas.openxmlformats.org/officeDocument/2006/relationships/image"/><Relationship Id="rId13" Target="https://sumsel.bpk.go.id/wp-content/uploads/2024/03/Tingkat-Kepatuhan-Wp-Rendah-Wp-Membayar-Pajak-Hanya-60-Persen.pdf" TargetMode="External" Type="http://schemas.openxmlformats.org/officeDocument/2006/relationships/hyperlink"/><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3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11" Target="../media/image21.png" Type="http://schemas.openxmlformats.org/officeDocument/2006/relationships/image"/><Relationship Id="rId12" Target="../media/image22.svg" Type="http://schemas.openxmlformats.org/officeDocument/2006/relationships/image"/><Relationship Id="rId13" Target="../media/image23.png" Type="http://schemas.openxmlformats.org/officeDocument/2006/relationships/image"/><Relationship Id="rId14" Target="../media/image24.svg" Type="http://schemas.openxmlformats.org/officeDocument/2006/relationships/image"/><Relationship Id="rId2" Target="../media/image1.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19.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https://youtu.be/q_jtjkRNF7M?si=6i_tgFzHRGRLYhdk" TargetMode="External" Type="http://schemas.openxmlformats.org/officeDocument/2006/relationships/hyperlink"/><Relationship Id="rId11" Target="https://youtu.be/q_jtjkRNF7M?si=6i_tgFzHRGRLYhdk" TargetMode="External" Type="http://schemas.openxmlformats.org/officeDocument/2006/relationships/hyperlink"/><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4.png" Type="http://schemas.openxmlformats.org/officeDocument/2006/relationships/image"/><Relationship Id="rId8" Target="../media/image35.svg" Type="http://schemas.openxmlformats.org/officeDocument/2006/relationships/image"/><Relationship Id="rId9" Target="../media/image4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11" Target="../media/image21.png" Type="http://schemas.openxmlformats.org/officeDocument/2006/relationships/image"/><Relationship Id="rId12" Target="../media/image22.svg" Type="http://schemas.openxmlformats.org/officeDocument/2006/relationships/image"/><Relationship Id="rId13" Target="../media/image23.png" Type="http://schemas.openxmlformats.org/officeDocument/2006/relationships/image"/><Relationship Id="rId14" Target="../media/image24.svg" Type="http://schemas.openxmlformats.org/officeDocument/2006/relationships/image"/><Relationship Id="rId2" Target="../media/image1.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19.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43.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44.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45.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46.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svg" Type="http://schemas.openxmlformats.org/officeDocument/2006/relationships/image"/><Relationship Id="rId2" Target="../media/image1.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4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637728" y="1609902"/>
            <a:ext cx="7139866" cy="6765023"/>
          </a:xfrm>
          <a:custGeom>
            <a:avLst/>
            <a:gdLst/>
            <a:ahLst/>
            <a:cxnLst/>
            <a:rect r="r" b="b" t="t" l="l"/>
            <a:pathLst>
              <a:path h="6765023" w="7139866">
                <a:moveTo>
                  <a:pt x="0" y="0"/>
                </a:moveTo>
                <a:lnTo>
                  <a:pt x="7139866" y="0"/>
                </a:lnTo>
                <a:lnTo>
                  <a:pt x="7139866" y="6765024"/>
                </a:lnTo>
                <a:lnTo>
                  <a:pt x="0" y="67650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2285326">
            <a:off x="13570980" y="389097"/>
            <a:ext cx="5802870" cy="1806143"/>
          </a:xfrm>
          <a:custGeom>
            <a:avLst/>
            <a:gdLst/>
            <a:ahLst/>
            <a:cxnLst/>
            <a:rect r="r" b="b" t="t" l="l"/>
            <a:pathLst>
              <a:path h="1806143" w="5802870">
                <a:moveTo>
                  <a:pt x="0" y="0"/>
                </a:moveTo>
                <a:lnTo>
                  <a:pt x="5802870" y="0"/>
                </a:lnTo>
                <a:lnTo>
                  <a:pt x="5802870" y="1806143"/>
                </a:lnTo>
                <a:lnTo>
                  <a:pt x="0" y="180614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2286000">
            <a:off x="-1086061" y="389435"/>
            <a:ext cx="5802870" cy="1806143"/>
          </a:xfrm>
          <a:custGeom>
            <a:avLst/>
            <a:gdLst/>
            <a:ahLst/>
            <a:cxnLst/>
            <a:rect r="r" b="b" t="t" l="l"/>
            <a:pathLst>
              <a:path h="1806143" w="5802870">
                <a:moveTo>
                  <a:pt x="5802869" y="0"/>
                </a:moveTo>
                <a:lnTo>
                  <a:pt x="0" y="0"/>
                </a:lnTo>
                <a:lnTo>
                  <a:pt x="0" y="1806143"/>
                </a:lnTo>
                <a:lnTo>
                  <a:pt x="5802869" y="1806143"/>
                </a:lnTo>
                <a:lnTo>
                  <a:pt x="5802869"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4851169">
            <a:off x="8628741" y="8072457"/>
            <a:ext cx="1030517" cy="3680418"/>
          </a:xfrm>
          <a:custGeom>
            <a:avLst/>
            <a:gdLst/>
            <a:ahLst/>
            <a:cxnLst/>
            <a:rect r="r" b="b" t="t" l="l"/>
            <a:pathLst>
              <a:path h="3680418" w="1030517">
                <a:moveTo>
                  <a:pt x="0" y="0"/>
                </a:moveTo>
                <a:lnTo>
                  <a:pt x="1030518" y="0"/>
                </a:lnTo>
                <a:lnTo>
                  <a:pt x="1030518" y="3680418"/>
                </a:lnTo>
                <a:lnTo>
                  <a:pt x="0" y="36804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5850668">
            <a:off x="8628741" y="-1349287"/>
            <a:ext cx="1030517" cy="3680418"/>
          </a:xfrm>
          <a:custGeom>
            <a:avLst/>
            <a:gdLst/>
            <a:ahLst/>
            <a:cxnLst/>
            <a:rect r="r" b="b" t="t" l="l"/>
            <a:pathLst>
              <a:path h="3680418" w="1030517">
                <a:moveTo>
                  <a:pt x="0" y="0"/>
                </a:moveTo>
                <a:lnTo>
                  <a:pt x="1030518" y="0"/>
                </a:lnTo>
                <a:lnTo>
                  <a:pt x="1030518" y="3680418"/>
                </a:lnTo>
                <a:lnTo>
                  <a:pt x="0" y="36804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10800000">
            <a:off x="15262550" y="9258300"/>
            <a:ext cx="3025450" cy="2019488"/>
          </a:xfrm>
          <a:custGeom>
            <a:avLst/>
            <a:gdLst/>
            <a:ahLst/>
            <a:cxnLst/>
            <a:rect r="r" b="b" t="t" l="l"/>
            <a:pathLst>
              <a:path h="2019488" w="3025450">
                <a:moveTo>
                  <a:pt x="0" y="0"/>
                </a:moveTo>
                <a:lnTo>
                  <a:pt x="3025450" y="0"/>
                </a:lnTo>
                <a:lnTo>
                  <a:pt x="3025450" y="2019488"/>
                </a:lnTo>
                <a:lnTo>
                  <a:pt x="0" y="201948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true" flipV="false" rot="-10800000">
            <a:off x="0" y="9258300"/>
            <a:ext cx="3025450" cy="2019488"/>
          </a:xfrm>
          <a:custGeom>
            <a:avLst/>
            <a:gdLst/>
            <a:ahLst/>
            <a:cxnLst/>
            <a:rect r="r" b="b" t="t" l="l"/>
            <a:pathLst>
              <a:path h="2019488" w="3025450">
                <a:moveTo>
                  <a:pt x="3025450" y="0"/>
                </a:moveTo>
                <a:lnTo>
                  <a:pt x="0" y="0"/>
                </a:lnTo>
                <a:lnTo>
                  <a:pt x="0" y="2019488"/>
                </a:lnTo>
                <a:lnTo>
                  <a:pt x="3025450" y="2019488"/>
                </a:lnTo>
                <a:lnTo>
                  <a:pt x="302545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1028700" y="2190897"/>
            <a:ext cx="7396889" cy="4928177"/>
          </a:xfrm>
          <a:custGeom>
            <a:avLst/>
            <a:gdLst/>
            <a:ahLst/>
            <a:cxnLst/>
            <a:rect r="r" b="b" t="t" l="l"/>
            <a:pathLst>
              <a:path h="4928177" w="7396889">
                <a:moveTo>
                  <a:pt x="0" y="0"/>
                </a:moveTo>
                <a:lnTo>
                  <a:pt x="7396889" y="0"/>
                </a:lnTo>
                <a:lnTo>
                  <a:pt x="7396889" y="4928177"/>
                </a:lnTo>
                <a:lnTo>
                  <a:pt x="0" y="4928177"/>
                </a:lnTo>
                <a:lnTo>
                  <a:pt x="0" y="0"/>
                </a:lnTo>
                <a:close/>
              </a:path>
            </a:pathLst>
          </a:custGeom>
          <a:blipFill>
            <a:blip r:embed="rId11"/>
            <a:stretch>
              <a:fillRect l="0" t="0" r="0" b="0"/>
            </a:stretch>
          </a:blipFill>
        </p:spPr>
      </p:sp>
      <p:sp>
        <p:nvSpPr>
          <p:cNvPr name="Freeform 11" id="11"/>
          <p:cNvSpPr/>
          <p:nvPr/>
        </p:nvSpPr>
        <p:spPr>
          <a:xfrm flipH="false" flipV="false" rot="0">
            <a:off x="1063529" y="6362681"/>
            <a:ext cx="6288264" cy="2012245"/>
          </a:xfrm>
          <a:custGeom>
            <a:avLst/>
            <a:gdLst/>
            <a:ahLst/>
            <a:cxnLst/>
            <a:rect r="r" b="b" t="t" l="l"/>
            <a:pathLst>
              <a:path h="2012245" w="6288264">
                <a:moveTo>
                  <a:pt x="0" y="0"/>
                </a:moveTo>
                <a:lnTo>
                  <a:pt x="6288264" y="0"/>
                </a:lnTo>
                <a:lnTo>
                  <a:pt x="6288264" y="2012245"/>
                </a:lnTo>
                <a:lnTo>
                  <a:pt x="0" y="20122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TextBox 12" id="12"/>
          <p:cNvSpPr txBox="true"/>
          <p:nvPr/>
        </p:nvSpPr>
        <p:spPr>
          <a:xfrm rot="0">
            <a:off x="8291687" y="3347252"/>
            <a:ext cx="9327619" cy="3411194"/>
          </a:xfrm>
          <a:prstGeom prst="rect">
            <a:avLst/>
          </a:prstGeom>
        </p:spPr>
        <p:txBody>
          <a:bodyPr anchor="t" rtlCol="false" tIns="0" lIns="0" bIns="0" rIns="0">
            <a:spAutoFit/>
          </a:bodyPr>
          <a:lstStyle/>
          <a:p>
            <a:pPr algn="ctr">
              <a:lnSpc>
                <a:spcPts val="6750"/>
              </a:lnSpc>
            </a:pPr>
            <a:r>
              <a:rPr lang="en-US" sz="5192">
                <a:solidFill>
                  <a:srgbClr val="292828"/>
                </a:solidFill>
                <a:latin typeface="Calistoga"/>
                <a:ea typeface="Calistoga"/>
                <a:cs typeface="Calistoga"/>
                <a:sym typeface="Calistoga"/>
              </a:rPr>
              <a:t>PERAN SERTA WARGA NEGARA DALAM MENJAGA KEUTUHAN IDEOLOGI PANCASILA DAN NKRI</a:t>
            </a:r>
          </a:p>
        </p:txBody>
      </p:sp>
      <p:pic>
        <p:nvPicPr>
          <p:cNvPr name="Picture 13" id="13">
            <a:hlinkClick action="ppaction://media"/>
          </p:cNvPr>
          <p:cNvPicPr>
            <a:picLocks noChangeAspect="true"/>
          </p:cNvPicPr>
          <p:nvPr>
            <a:audioFile r:link="rId16"/>
            <p:extLst>
              <p:ext uri="{DAA4B4D4-6D71-4841-9C94-3DE7FCFB9230}">
                <p14:media xmlns:p14="http://schemas.microsoft.com/office/powerpoint/2010/main" r:embed="rId15">
                  <p14:trim st="109.8640" end="24.0000"/>
                </p14:media>
              </p:ext>
            </p:extLst>
          </p:nvPr>
        </p:nvPicPr>
        <p:blipFill>
          <a:blip r:embed="rId14"/>
          <a:stretch>
            <a:fillRect/>
          </a:stretch>
        </p:blipFill>
        <p:spPr>
          <a:xfrm>
            <a:off x="8629650" y="4629150"/>
            <a:ext cx="1028700" cy="1028700"/>
          </a:xfrm>
          <a:prstGeom prst="rect">
            <a:avLst/>
          </a:prstGeom>
        </p:spPr>
      </p:pic>
    </p:spTree>
  </p:cSld>
  <p:clrMapOvr>
    <a:masterClrMapping/>
  </p:clrMapOvr>
  <p:timing>
    <p:tnLst>
      <p:par>
        <p:cTn dur="indefinite" restart="never" nodeType="tmRoot">
          <p:childTnLst>
            <p:cmd cmd="playFrom(0.0)">
              <p:cBhvr>
                <p:cTn/>
                <p:tgtEl>
                  <p:spTgt spid="13"/>
                </p:tgtEl>
              </p:cBhvr>
            </p:cmd>
            <p:audio>
              <p:cMediaNode vol="100000" showWhenStopped="false">
                <p:cTn/>
                <p:tgtEl>
                  <p:spTgt spid="13"/>
                </p:tgtEl>
              </p:cMediaNode>
            </p:audi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4851169">
            <a:off x="16881262" y="-1562403"/>
            <a:ext cx="1030517" cy="3680418"/>
          </a:xfrm>
          <a:custGeom>
            <a:avLst/>
            <a:gdLst/>
            <a:ahLst/>
            <a:cxnLst/>
            <a:rect r="r" b="b" t="t" l="l"/>
            <a:pathLst>
              <a:path h="3680418" w="1030517">
                <a:moveTo>
                  <a:pt x="0" y="0"/>
                </a:moveTo>
                <a:lnTo>
                  <a:pt x="1030517" y="0"/>
                </a:lnTo>
                <a:lnTo>
                  <a:pt x="1030517" y="3680418"/>
                </a:lnTo>
                <a:lnTo>
                  <a:pt x="0" y="368041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987926" y="8014848"/>
            <a:ext cx="1030517" cy="3680418"/>
          </a:xfrm>
          <a:custGeom>
            <a:avLst/>
            <a:gdLst/>
            <a:ahLst/>
            <a:cxnLst/>
            <a:rect r="r" b="b" t="t" l="l"/>
            <a:pathLst>
              <a:path h="3680418" w="1030517">
                <a:moveTo>
                  <a:pt x="0" y="0"/>
                </a:moveTo>
                <a:lnTo>
                  <a:pt x="1030517" y="0"/>
                </a:lnTo>
                <a:lnTo>
                  <a:pt x="1030517" y="3680418"/>
                </a:lnTo>
                <a:lnTo>
                  <a:pt x="0" y="368041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398645" y="1863374"/>
            <a:ext cx="6615918" cy="6268583"/>
          </a:xfrm>
          <a:custGeom>
            <a:avLst/>
            <a:gdLst/>
            <a:ahLst/>
            <a:cxnLst/>
            <a:rect r="r" b="b" t="t" l="l"/>
            <a:pathLst>
              <a:path h="6268583" w="6615918">
                <a:moveTo>
                  <a:pt x="0" y="0"/>
                </a:moveTo>
                <a:lnTo>
                  <a:pt x="6615918" y="0"/>
                </a:lnTo>
                <a:lnTo>
                  <a:pt x="6615918" y="6268583"/>
                </a:lnTo>
                <a:lnTo>
                  <a:pt x="0" y="626858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028700" y="3074383"/>
            <a:ext cx="6877892" cy="5743040"/>
          </a:xfrm>
          <a:custGeom>
            <a:avLst/>
            <a:gdLst/>
            <a:ahLst/>
            <a:cxnLst/>
            <a:rect r="r" b="b" t="t" l="l"/>
            <a:pathLst>
              <a:path h="5743040" w="6877892">
                <a:moveTo>
                  <a:pt x="0" y="0"/>
                </a:moveTo>
                <a:lnTo>
                  <a:pt x="6877892" y="0"/>
                </a:lnTo>
                <a:lnTo>
                  <a:pt x="6877892" y="5743040"/>
                </a:lnTo>
                <a:lnTo>
                  <a:pt x="0" y="574304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8964071" y="1906695"/>
            <a:ext cx="8085965" cy="2051814"/>
          </a:xfrm>
          <a:custGeom>
            <a:avLst/>
            <a:gdLst/>
            <a:ahLst/>
            <a:cxnLst/>
            <a:rect r="r" b="b" t="t" l="l"/>
            <a:pathLst>
              <a:path h="2051814" w="8085965">
                <a:moveTo>
                  <a:pt x="0" y="0"/>
                </a:moveTo>
                <a:lnTo>
                  <a:pt x="8085965" y="0"/>
                </a:lnTo>
                <a:lnTo>
                  <a:pt x="8085965" y="2051814"/>
                </a:lnTo>
                <a:lnTo>
                  <a:pt x="0" y="205181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Freeform 8" id="8"/>
          <p:cNvSpPr/>
          <p:nvPr/>
        </p:nvSpPr>
        <p:spPr>
          <a:xfrm flipH="false" flipV="false" rot="0">
            <a:off x="8964071" y="4225075"/>
            <a:ext cx="8085965" cy="2051814"/>
          </a:xfrm>
          <a:custGeom>
            <a:avLst/>
            <a:gdLst/>
            <a:ahLst/>
            <a:cxnLst/>
            <a:rect r="r" b="b" t="t" l="l"/>
            <a:pathLst>
              <a:path h="2051814" w="8085965">
                <a:moveTo>
                  <a:pt x="0" y="0"/>
                </a:moveTo>
                <a:lnTo>
                  <a:pt x="8085965" y="0"/>
                </a:lnTo>
                <a:lnTo>
                  <a:pt x="8085965" y="2051813"/>
                </a:lnTo>
                <a:lnTo>
                  <a:pt x="0" y="205181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Freeform 9" id="9"/>
          <p:cNvSpPr/>
          <p:nvPr/>
        </p:nvSpPr>
        <p:spPr>
          <a:xfrm flipH="false" flipV="false" rot="0">
            <a:off x="8964071" y="6583364"/>
            <a:ext cx="8085965" cy="2051814"/>
          </a:xfrm>
          <a:custGeom>
            <a:avLst/>
            <a:gdLst/>
            <a:ahLst/>
            <a:cxnLst/>
            <a:rect r="r" b="b" t="t" l="l"/>
            <a:pathLst>
              <a:path h="2051814" w="8085965">
                <a:moveTo>
                  <a:pt x="0" y="0"/>
                </a:moveTo>
                <a:lnTo>
                  <a:pt x="8085965" y="0"/>
                </a:lnTo>
                <a:lnTo>
                  <a:pt x="8085965" y="2051813"/>
                </a:lnTo>
                <a:lnTo>
                  <a:pt x="0" y="205181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Freeform 10" id="10"/>
          <p:cNvSpPr/>
          <p:nvPr/>
        </p:nvSpPr>
        <p:spPr>
          <a:xfrm flipH="false" flipV="false" rot="0">
            <a:off x="17269621" y="8261381"/>
            <a:ext cx="2025619" cy="2025619"/>
          </a:xfrm>
          <a:custGeom>
            <a:avLst/>
            <a:gdLst/>
            <a:ahLst/>
            <a:cxnLst/>
            <a:rect r="r" b="b" t="t" l="l"/>
            <a:pathLst>
              <a:path h="2025619" w="2025619">
                <a:moveTo>
                  <a:pt x="0" y="0"/>
                </a:moveTo>
                <a:lnTo>
                  <a:pt x="2025618" y="0"/>
                </a:lnTo>
                <a:lnTo>
                  <a:pt x="2025618" y="2025619"/>
                </a:lnTo>
                <a:lnTo>
                  <a:pt x="0" y="202561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11" id="11"/>
          <p:cNvSpPr/>
          <p:nvPr/>
        </p:nvSpPr>
        <p:spPr>
          <a:xfrm flipH="false" flipV="true" rot="0">
            <a:off x="-996919" y="0"/>
            <a:ext cx="2025619" cy="2025619"/>
          </a:xfrm>
          <a:custGeom>
            <a:avLst/>
            <a:gdLst/>
            <a:ahLst/>
            <a:cxnLst/>
            <a:rect r="r" b="b" t="t" l="l"/>
            <a:pathLst>
              <a:path h="2025619" w="2025619">
                <a:moveTo>
                  <a:pt x="0" y="2025619"/>
                </a:moveTo>
                <a:lnTo>
                  <a:pt x="2025619" y="2025619"/>
                </a:lnTo>
                <a:lnTo>
                  <a:pt x="2025619" y="0"/>
                </a:lnTo>
                <a:lnTo>
                  <a:pt x="0" y="0"/>
                </a:lnTo>
                <a:lnTo>
                  <a:pt x="0" y="2025619"/>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TextBox 12" id="12"/>
          <p:cNvSpPr txBox="true"/>
          <p:nvPr/>
        </p:nvSpPr>
        <p:spPr>
          <a:xfrm rot="0">
            <a:off x="8964071" y="917559"/>
            <a:ext cx="7245068" cy="657225"/>
          </a:xfrm>
          <a:prstGeom prst="rect">
            <a:avLst/>
          </a:prstGeom>
        </p:spPr>
        <p:txBody>
          <a:bodyPr anchor="t" rtlCol="false" tIns="0" lIns="0" bIns="0" rIns="0">
            <a:spAutoFit/>
          </a:bodyPr>
          <a:lstStyle/>
          <a:p>
            <a:pPr algn="ctr">
              <a:lnSpc>
                <a:spcPts val="5159"/>
              </a:lnSpc>
            </a:pPr>
            <a:r>
              <a:rPr lang="en-US" sz="4299">
                <a:solidFill>
                  <a:srgbClr val="292828"/>
                </a:solidFill>
                <a:latin typeface="Calistoga"/>
                <a:ea typeface="Calistoga"/>
                <a:cs typeface="Calistoga"/>
                <a:sym typeface="Calistoga"/>
              </a:rPr>
              <a:t>Tujuan Pembelajaran</a:t>
            </a:r>
          </a:p>
        </p:txBody>
      </p:sp>
      <p:sp>
        <p:nvSpPr>
          <p:cNvPr name="TextBox 13" id="13"/>
          <p:cNvSpPr txBox="true"/>
          <p:nvPr/>
        </p:nvSpPr>
        <p:spPr>
          <a:xfrm rot="0">
            <a:off x="9340480" y="2401287"/>
            <a:ext cx="6457659" cy="811901"/>
          </a:xfrm>
          <a:prstGeom prst="rect">
            <a:avLst/>
          </a:prstGeom>
        </p:spPr>
        <p:txBody>
          <a:bodyPr anchor="t" rtlCol="false" tIns="0" lIns="0" bIns="0" rIns="0">
            <a:spAutoFit/>
          </a:bodyPr>
          <a:lstStyle/>
          <a:p>
            <a:pPr algn="ctr">
              <a:lnSpc>
                <a:spcPts val="3244"/>
              </a:lnSpc>
            </a:pPr>
            <a:r>
              <a:rPr lang="en-US" sz="2495">
                <a:solidFill>
                  <a:srgbClr val="292828"/>
                </a:solidFill>
                <a:latin typeface="Helios"/>
                <a:ea typeface="Helios"/>
                <a:cs typeface="Helios"/>
                <a:sym typeface="Helios"/>
              </a:rPr>
              <a:t>Mampu menelaah hakikat peran serta warga negara</a:t>
            </a:r>
          </a:p>
        </p:txBody>
      </p:sp>
      <p:sp>
        <p:nvSpPr>
          <p:cNvPr name="TextBox 14" id="14"/>
          <p:cNvSpPr txBox="true"/>
          <p:nvPr/>
        </p:nvSpPr>
        <p:spPr>
          <a:xfrm rot="0">
            <a:off x="9357776" y="4594887"/>
            <a:ext cx="7302220" cy="1626922"/>
          </a:xfrm>
          <a:prstGeom prst="rect">
            <a:avLst/>
          </a:prstGeom>
        </p:spPr>
        <p:txBody>
          <a:bodyPr anchor="t" rtlCol="false" tIns="0" lIns="0" bIns="0" rIns="0">
            <a:spAutoFit/>
          </a:bodyPr>
          <a:lstStyle/>
          <a:p>
            <a:pPr algn="ctr">
              <a:lnSpc>
                <a:spcPts val="3244"/>
              </a:lnSpc>
            </a:pPr>
            <a:r>
              <a:rPr lang="en-US" sz="2495">
                <a:solidFill>
                  <a:srgbClr val="292828"/>
                </a:solidFill>
                <a:latin typeface="Helios"/>
                <a:ea typeface="Helios"/>
                <a:cs typeface="Helios"/>
                <a:sym typeface="Helios"/>
              </a:rPr>
              <a:t>Mampu mengevaluasi upaya Meningkatkan Peran Serta Warga Negara dalam menjaga keutuhan Ideologi Pancasila dan NKRI</a:t>
            </a:r>
          </a:p>
          <a:p>
            <a:pPr algn="ctr">
              <a:lnSpc>
                <a:spcPts val="3244"/>
              </a:lnSpc>
            </a:pPr>
          </a:p>
        </p:txBody>
      </p:sp>
      <p:sp>
        <p:nvSpPr>
          <p:cNvPr name="TextBox 15" id="15"/>
          <p:cNvSpPr txBox="true"/>
          <p:nvPr/>
        </p:nvSpPr>
        <p:spPr>
          <a:xfrm rot="0">
            <a:off x="9249056" y="7041970"/>
            <a:ext cx="7515996" cy="1219411"/>
          </a:xfrm>
          <a:prstGeom prst="rect">
            <a:avLst/>
          </a:prstGeom>
        </p:spPr>
        <p:txBody>
          <a:bodyPr anchor="t" rtlCol="false" tIns="0" lIns="0" bIns="0" rIns="0">
            <a:spAutoFit/>
          </a:bodyPr>
          <a:lstStyle/>
          <a:p>
            <a:pPr algn="ctr">
              <a:lnSpc>
                <a:spcPts val="3244"/>
              </a:lnSpc>
            </a:pPr>
            <a:r>
              <a:rPr lang="en-US" sz="2495">
                <a:solidFill>
                  <a:srgbClr val="292828"/>
                </a:solidFill>
                <a:latin typeface="Helios"/>
                <a:ea typeface="Helios"/>
                <a:cs typeface="Helios"/>
                <a:sym typeface="Helios"/>
              </a:rPr>
              <a:t>Mampu membuat contoh konkret peran serta warga negara di di lingkungan kelurga, sekolah, masyrakat dan kehidupan berbangsa dan bernegara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2285326">
            <a:off x="13570980" y="389097"/>
            <a:ext cx="5802870" cy="1806143"/>
          </a:xfrm>
          <a:custGeom>
            <a:avLst/>
            <a:gdLst/>
            <a:ahLst/>
            <a:cxnLst/>
            <a:rect r="r" b="b" t="t" l="l"/>
            <a:pathLst>
              <a:path h="1806143" w="5802870">
                <a:moveTo>
                  <a:pt x="0" y="0"/>
                </a:moveTo>
                <a:lnTo>
                  <a:pt x="5802870" y="0"/>
                </a:lnTo>
                <a:lnTo>
                  <a:pt x="5802870" y="1806143"/>
                </a:lnTo>
                <a:lnTo>
                  <a:pt x="0" y="18061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2286000">
            <a:off x="-1086061" y="389435"/>
            <a:ext cx="5802870" cy="1806143"/>
          </a:xfrm>
          <a:custGeom>
            <a:avLst/>
            <a:gdLst/>
            <a:ahLst/>
            <a:cxnLst/>
            <a:rect r="r" b="b" t="t" l="l"/>
            <a:pathLst>
              <a:path h="1806143" w="5802870">
                <a:moveTo>
                  <a:pt x="5802869" y="0"/>
                </a:moveTo>
                <a:lnTo>
                  <a:pt x="0" y="0"/>
                </a:lnTo>
                <a:lnTo>
                  <a:pt x="0" y="1806143"/>
                </a:lnTo>
                <a:lnTo>
                  <a:pt x="5802869" y="1806143"/>
                </a:lnTo>
                <a:lnTo>
                  <a:pt x="580286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7631275" y="9258300"/>
            <a:ext cx="3025450" cy="2019488"/>
          </a:xfrm>
          <a:custGeom>
            <a:avLst/>
            <a:gdLst/>
            <a:ahLst/>
            <a:cxnLst/>
            <a:rect r="r" b="b" t="t" l="l"/>
            <a:pathLst>
              <a:path h="2019488" w="3025450">
                <a:moveTo>
                  <a:pt x="0" y="0"/>
                </a:moveTo>
                <a:lnTo>
                  <a:pt x="3025450" y="0"/>
                </a:lnTo>
                <a:lnTo>
                  <a:pt x="3025450" y="2019488"/>
                </a:lnTo>
                <a:lnTo>
                  <a:pt x="0" y="20194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5813999">
            <a:off x="16788951"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4454044" y="1028700"/>
            <a:ext cx="9379913" cy="6718362"/>
          </a:xfrm>
          <a:custGeom>
            <a:avLst/>
            <a:gdLst/>
            <a:ahLst/>
            <a:cxnLst/>
            <a:rect r="r" b="b" t="t" l="l"/>
            <a:pathLst>
              <a:path h="6718362" w="9379913">
                <a:moveTo>
                  <a:pt x="0" y="0"/>
                </a:moveTo>
                <a:lnTo>
                  <a:pt x="9379912" y="0"/>
                </a:lnTo>
                <a:lnTo>
                  <a:pt x="9379912" y="6718362"/>
                </a:lnTo>
                <a:lnTo>
                  <a:pt x="0" y="67183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Freeform 9" id="9"/>
          <p:cNvSpPr/>
          <p:nvPr/>
        </p:nvSpPr>
        <p:spPr>
          <a:xfrm flipH="false" flipV="false" rot="0">
            <a:off x="1028700" y="2297251"/>
            <a:ext cx="5012367" cy="11046539"/>
          </a:xfrm>
          <a:custGeom>
            <a:avLst/>
            <a:gdLst/>
            <a:ahLst/>
            <a:cxnLst/>
            <a:rect r="r" b="b" t="t" l="l"/>
            <a:pathLst>
              <a:path h="11046539" w="5012367">
                <a:moveTo>
                  <a:pt x="0" y="0"/>
                </a:moveTo>
                <a:lnTo>
                  <a:pt x="5012367" y="0"/>
                </a:lnTo>
                <a:lnTo>
                  <a:pt x="5012367" y="11046539"/>
                </a:lnTo>
                <a:lnTo>
                  <a:pt x="0" y="1104653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false" rot="0">
            <a:off x="13089534" y="2297251"/>
            <a:ext cx="3382881" cy="11046143"/>
          </a:xfrm>
          <a:custGeom>
            <a:avLst/>
            <a:gdLst/>
            <a:ahLst/>
            <a:cxnLst/>
            <a:rect r="r" b="b" t="t" l="l"/>
            <a:pathLst>
              <a:path h="11046143" w="3382881">
                <a:moveTo>
                  <a:pt x="0" y="0"/>
                </a:moveTo>
                <a:lnTo>
                  <a:pt x="3382881" y="0"/>
                </a:lnTo>
                <a:lnTo>
                  <a:pt x="3382881" y="11046142"/>
                </a:lnTo>
                <a:lnTo>
                  <a:pt x="0" y="11046142"/>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1" id="11"/>
          <p:cNvSpPr txBox="true"/>
          <p:nvPr/>
        </p:nvSpPr>
        <p:spPr>
          <a:xfrm rot="0">
            <a:off x="6811698" y="3775289"/>
            <a:ext cx="4664604" cy="2967355"/>
          </a:xfrm>
          <a:prstGeom prst="rect">
            <a:avLst/>
          </a:prstGeom>
        </p:spPr>
        <p:txBody>
          <a:bodyPr anchor="t" rtlCol="false" tIns="0" lIns="0" bIns="0" rIns="0">
            <a:spAutoFit/>
          </a:bodyPr>
          <a:lstStyle/>
          <a:p>
            <a:pPr algn="ctr">
              <a:lnSpc>
                <a:spcPts val="3919"/>
              </a:lnSpc>
            </a:pPr>
            <a:r>
              <a:rPr lang="en-US" sz="2799">
                <a:solidFill>
                  <a:srgbClr val="292828"/>
                </a:solidFill>
                <a:latin typeface="Helios"/>
                <a:ea typeface="Helios"/>
                <a:cs typeface="Helios"/>
                <a:sym typeface="Helios"/>
              </a:rPr>
              <a:t>Bagaimana peran yang dapat dilakukan warga negara dalam menjaga keutuhan Ideologi Pancasila dan NKRI?</a:t>
            </a:r>
          </a:p>
          <a:p>
            <a:pPr algn="ctr">
              <a:lnSpc>
                <a:spcPts val="3919"/>
              </a:lnSpc>
            </a:pPr>
          </a:p>
        </p:txBody>
      </p:sp>
      <p:sp>
        <p:nvSpPr>
          <p:cNvPr name="TextBox 12" id="12"/>
          <p:cNvSpPr txBox="true"/>
          <p:nvPr/>
        </p:nvSpPr>
        <p:spPr>
          <a:xfrm rot="0">
            <a:off x="6811698" y="2915552"/>
            <a:ext cx="4664604" cy="657225"/>
          </a:xfrm>
          <a:prstGeom prst="rect">
            <a:avLst/>
          </a:prstGeom>
        </p:spPr>
        <p:txBody>
          <a:bodyPr anchor="t" rtlCol="false" tIns="0" lIns="0" bIns="0" rIns="0">
            <a:spAutoFit/>
          </a:bodyPr>
          <a:lstStyle/>
          <a:p>
            <a:pPr algn="ctr">
              <a:lnSpc>
                <a:spcPts val="5159"/>
              </a:lnSpc>
            </a:pPr>
            <a:r>
              <a:rPr lang="en-US" sz="4299">
                <a:solidFill>
                  <a:srgbClr val="292828"/>
                </a:solidFill>
                <a:latin typeface="Calistoga"/>
                <a:ea typeface="Calistoga"/>
                <a:cs typeface="Calistoga"/>
                <a:sym typeface="Calistoga"/>
              </a:rPr>
              <a:t>Tahukah Kamu?</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996095" y="8245491"/>
            <a:ext cx="2025619" cy="2025619"/>
          </a:xfrm>
          <a:custGeom>
            <a:avLst/>
            <a:gdLst/>
            <a:ahLst/>
            <a:cxnLst/>
            <a:rect r="r" b="b" t="t" l="l"/>
            <a:pathLst>
              <a:path h="2025619" w="2025619">
                <a:moveTo>
                  <a:pt x="0" y="0"/>
                </a:moveTo>
                <a:lnTo>
                  <a:pt x="2025618" y="0"/>
                </a:lnTo>
                <a:lnTo>
                  <a:pt x="2025618" y="2025618"/>
                </a:lnTo>
                <a:lnTo>
                  <a:pt x="0" y="202561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258477" y="8245491"/>
            <a:ext cx="2025619" cy="2025619"/>
          </a:xfrm>
          <a:custGeom>
            <a:avLst/>
            <a:gdLst/>
            <a:ahLst/>
            <a:cxnLst/>
            <a:rect r="r" b="b" t="t" l="l"/>
            <a:pathLst>
              <a:path h="2025619" w="2025619">
                <a:moveTo>
                  <a:pt x="0" y="0"/>
                </a:moveTo>
                <a:lnTo>
                  <a:pt x="2025618" y="0"/>
                </a:lnTo>
                <a:lnTo>
                  <a:pt x="2025618" y="2025618"/>
                </a:lnTo>
                <a:lnTo>
                  <a:pt x="0" y="202561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5" id="5"/>
          <p:cNvSpPr/>
          <p:nvPr/>
        </p:nvSpPr>
        <p:spPr>
          <a:xfrm flipH="false" flipV="false" rot="5816419">
            <a:off x="3450614" y="751244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5385021">
            <a:off x="3308159" y="601857"/>
            <a:ext cx="5234243" cy="9083286"/>
          </a:xfrm>
          <a:custGeom>
            <a:avLst/>
            <a:gdLst/>
            <a:ahLst/>
            <a:cxnLst/>
            <a:rect r="r" b="b" t="t" l="l"/>
            <a:pathLst>
              <a:path h="9083286" w="5234243">
                <a:moveTo>
                  <a:pt x="0" y="0"/>
                </a:moveTo>
                <a:lnTo>
                  <a:pt x="5234244" y="0"/>
                </a:lnTo>
                <a:lnTo>
                  <a:pt x="5234244" y="9083286"/>
                </a:lnTo>
                <a:lnTo>
                  <a:pt x="0" y="908328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7" id="7"/>
          <p:cNvSpPr/>
          <p:nvPr/>
        </p:nvSpPr>
        <p:spPr>
          <a:xfrm flipH="false" flipV="false" rot="0">
            <a:off x="6331868" y="7802309"/>
            <a:ext cx="6969006" cy="4512432"/>
          </a:xfrm>
          <a:custGeom>
            <a:avLst/>
            <a:gdLst/>
            <a:ahLst/>
            <a:cxnLst/>
            <a:rect r="r" b="b" t="t" l="l"/>
            <a:pathLst>
              <a:path h="4512432" w="6969006">
                <a:moveTo>
                  <a:pt x="0" y="0"/>
                </a:moveTo>
                <a:lnTo>
                  <a:pt x="6969006" y="0"/>
                </a:lnTo>
                <a:lnTo>
                  <a:pt x="6969006" y="4512432"/>
                </a:lnTo>
                <a:lnTo>
                  <a:pt x="0" y="451243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184867" y="-128233"/>
            <a:ext cx="3895519" cy="2731733"/>
          </a:xfrm>
          <a:custGeom>
            <a:avLst/>
            <a:gdLst/>
            <a:ahLst/>
            <a:cxnLst/>
            <a:rect r="r" b="b" t="t" l="l"/>
            <a:pathLst>
              <a:path h="2731733" w="3895519">
                <a:moveTo>
                  <a:pt x="0" y="0"/>
                </a:moveTo>
                <a:lnTo>
                  <a:pt x="3895519" y="0"/>
                </a:lnTo>
                <a:lnTo>
                  <a:pt x="3895519" y="2731733"/>
                </a:lnTo>
                <a:lnTo>
                  <a:pt x="0" y="273173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9" id="9"/>
          <p:cNvSpPr/>
          <p:nvPr/>
        </p:nvSpPr>
        <p:spPr>
          <a:xfrm flipH="true" flipV="false" rot="0">
            <a:off x="14577348" y="-128233"/>
            <a:ext cx="3895519" cy="2731733"/>
          </a:xfrm>
          <a:custGeom>
            <a:avLst/>
            <a:gdLst/>
            <a:ahLst/>
            <a:cxnLst/>
            <a:rect r="r" b="b" t="t" l="l"/>
            <a:pathLst>
              <a:path h="2731733" w="3895519">
                <a:moveTo>
                  <a:pt x="3895519" y="0"/>
                </a:moveTo>
                <a:lnTo>
                  <a:pt x="0" y="0"/>
                </a:lnTo>
                <a:lnTo>
                  <a:pt x="0" y="2731733"/>
                </a:lnTo>
                <a:lnTo>
                  <a:pt x="3895519" y="2731733"/>
                </a:lnTo>
                <a:lnTo>
                  <a:pt x="3895519"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false" rot="0">
            <a:off x="10478283" y="2758639"/>
            <a:ext cx="6871521" cy="4578151"/>
          </a:xfrm>
          <a:custGeom>
            <a:avLst/>
            <a:gdLst/>
            <a:ahLst/>
            <a:cxnLst/>
            <a:rect r="r" b="b" t="t" l="l"/>
            <a:pathLst>
              <a:path h="4578151" w="6871521">
                <a:moveTo>
                  <a:pt x="0" y="0"/>
                </a:moveTo>
                <a:lnTo>
                  <a:pt x="6871522" y="0"/>
                </a:lnTo>
                <a:lnTo>
                  <a:pt x="6871522" y="4578151"/>
                </a:lnTo>
                <a:lnTo>
                  <a:pt x="0" y="4578151"/>
                </a:lnTo>
                <a:lnTo>
                  <a:pt x="0" y="0"/>
                </a:lnTo>
                <a:close/>
              </a:path>
            </a:pathLst>
          </a:custGeom>
          <a:blipFill>
            <a:blip r:embed="rId13"/>
            <a:stretch>
              <a:fillRect l="0" t="0" r="0" b="0"/>
            </a:stretch>
          </a:blipFill>
        </p:spPr>
      </p:sp>
      <p:sp>
        <p:nvSpPr>
          <p:cNvPr name="TextBox 11" id="11"/>
          <p:cNvSpPr txBox="true"/>
          <p:nvPr/>
        </p:nvSpPr>
        <p:spPr>
          <a:xfrm rot="0">
            <a:off x="1842736" y="3235934"/>
            <a:ext cx="8165090" cy="4453255"/>
          </a:xfrm>
          <a:prstGeom prst="rect">
            <a:avLst/>
          </a:prstGeom>
        </p:spPr>
        <p:txBody>
          <a:bodyPr anchor="t" rtlCol="false" tIns="0" lIns="0" bIns="0" rIns="0">
            <a:spAutoFit/>
          </a:bodyPr>
          <a:lstStyle/>
          <a:p>
            <a:pPr algn="ctr">
              <a:lnSpc>
                <a:spcPts val="3919"/>
              </a:lnSpc>
            </a:pPr>
            <a:r>
              <a:rPr lang="en-US" sz="2799">
                <a:solidFill>
                  <a:srgbClr val="292828"/>
                </a:solidFill>
                <a:latin typeface="Helios"/>
                <a:ea typeface="Helios"/>
                <a:cs typeface="Helios"/>
                <a:sym typeface="Helios"/>
              </a:rPr>
              <a:t>Warga negara adalah individu yang secara hukum menjadi anggota dari suatu negara tertentu dan memiliki hak serta kewajiban yang diatur oleh hukum negara tersebut. Status warga negara memberikan seseorang perlindungan hukum, hak politik, hak ekonomi, dan hak sosial, serta menuntutnya untuk memenuhi kewajiban tertentu terhadap negara. </a:t>
            </a:r>
          </a:p>
          <a:p>
            <a:pPr algn="ctr">
              <a:lnSpc>
                <a:spcPts val="3919"/>
              </a:lnSpc>
            </a:pPr>
          </a:p>
        </p:txBody>
      </p:sp>
      <p:sp>
        <p:nvSpPr>
          <p:cNvPr name="TextBox 12" id="12"/>
          <p:cNvSpPr txBox="true"/>
          <p:nvPr/>
        </p:nvSpPr>
        <p:spPr>
          <a:xfrm rot="0">
            <a:off x="4589767" y="1468390"/>
            <a:ext cx="9108466"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HAKIKAT PERAN WARGA NEGARA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2285326">
            <a:off x="13570980" y="389097"/>
            <a:ext cx="5802870" cy="1806143"/>
          </a:xfrm>
          <a:custGeom>
            <a:avLst/>
            <a:gdLst/>
            <a:ahLst/>
            <a:cxnLst/>
            <a:rect r="r" b="b" t="t" l="l"/>
            <a:pathLst>
              <a:path h="1806143" w="5802870">
                <a:moveTo>
                  <a:pt x="0" y="0"/>
                </a:moveTo>
                <a:lnTo>
                  <a:pt x="5802870" y="0"/>
                </a:lnTo>
                <a:lnTo>
                  <a:pt x="5802870" y="1806143"/>
                </a:lnTo>
                <a:lnTo>
                  <a:pt x="0" y="18061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2286000">
            <a:off x="-1086061" y="389435"/>
            <a:ext cx="5802870" cy="1806143"/>
          </a:xfrm>
          <a:custGeom>
            <a:avLst/>
            <a:gdLst/>
            <a:ahLst/>
            <a:cxnLst/>
            <a:rect r="r" b="b" t="t" l="l"/>
            <a:pathLst>
              <a:path h="1806143" w="5802870">
                <a:moveTo>
                  <a:pt x="5802869" y="0"/>
                </a:moveTo>
                <a:lnTo>
                  <a:pt x="0" y="0"/>
                </a:lnTo>
                <a:lnTo>
                  <a:pt x="0" y="1806143"/>
                </a:lnTo>
                <a:lnTo>
                  <a:pt x="5802869" y="1806143"/>
                </a:lnTo>
                <a:lnTo>
                  <a:pt x="580286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7631275" y="9258300"/>
            <a:ext cx="3025450" cy="2019488"/>
          </a:xfrm>
          <a:custGeom>
            <a:avLst/>
            <a:gdLst/>
            <a:ahLst/>
            <a:cxnLst/>
            <a:rect r="r" b="b" t="t" l="l"/>
            <a:pathLst>
              <a:path h="2019488" w="3025450">
                <a:moveTo>
                  <a:pt x="0" y="0"/>
                </a:moveTo>
                <a:lnTo>
                  <a:pt x="3025450" y="0"/>
                </a:lnTo>
                <a:lnTo>
                  <a:pt x="3025450" y="2019488"/>
                </a:lnTo>
                <a:lnTo>
                  <a:pt x="0" y="20194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5813999">
            <a:off x="16788951"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4454044" y="1028700"/>
            <a:ext cx="9379913" cy="6718362"/>
          </a:xfrm>
          <a:custGeom>
            <a:avLst/>
            <a:gdLst/>
            <a:ahLst/>
            <a:cxnLst/>
            <a:rect r="r" b="b" t="t" l="l"/>
            <a:pathLst>
              <a:path h="6718362" w="9379913">
                <a:moveTo>
                  <a:pt x="0" y="0"/>
                </a:moveTo>
                <a:lnTo>
                  <a:pt x="9379912" y="0"/>
                </a:lnTo>
                <a:lnTo>
                  <a:pt x="9379912" y="6718362"/>
                </a:lnTo>
                <a:lnTo>
                  <a:pt x="0" y="67183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Freeform 9" id="9"/>
          <p:cNvSpPr/>
          <p:nvPr/>
        </p:nvSpPr>
        <p:spPr>
          <a:xfrm flipH="false" flipV="false" rot="0">
            <a:off x="1028700" y="2297251"/>
            <a:ext cx="5012367" cy="11046539"/>
          </a:xfrm>
          <a:custGeom>
            <a:avLst/>
            <a:gdLst/>
            <a:ahLst/>
            <a:cxnLst/>
            <a:rect r="r" b="b" t="t" l="l"/>
            <a:pathLst>
              <a:path h="11046539" w="5012367">
                <a:moveTo>
                  <a:pt x="0" y="0"/>
                </a:moveTo>
                <a:lnTo>
                  <a:pt x="5012367" y="0"/>
                </a:lnTo>
                <a:lnTo>
                  <a:pt x="5012367" y="11046539"/>
                </a:lnTo>
                <a:lnTo>
                  <a:pt x="0" y="1104653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false" rot="0">
            <a:off x="13089534" y="2297251"/>
            <a:ext cx="3382881" cy="11046143"/>
          </a:xfrm>
          <a:custGeom>
            <a:avLst/>
            <a:gdLst/>
            <a:ahLst/>
            <a:cxnLst/>
            <a:rect r="r" b="b" t="t" l="l"/>
            <a:pathLst>
              <a:path h="11046143" w="3382881">
                <a:moveTo>
                  <a:pt x="0" y="0"/>
                </a:moveTo>
                <a:lnTo>
                  <a:pt x="3382881" y="0"/>
                </a:lnTo>
                <a:lnTo>
                  <a:pt x="3382881" y="11046142"/>
                </a:lnTo>
                <a:lnTo>
                  <a:pt x="0" y="11046142"/>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1" id="11"/>
          <p:cNvSpPr txBox="true"/>
          <p:nvPr/>
        </p:nvSpPr>
        <p:spPr>
          <a:xfrm rot="0">
            <a:off x="6811698" y="3838575"/>
            <a:ext cx="4664604" cy="1304925"/>
          </a:xfrm>
          <a:prstGeom prst="rect">
            <a:avLst/>
          </a:prstGeom>
        </p:spPr>
        <p:txBody>
          <a:bodyPr anchor="t" rtlCol="false" tIns="0" lIns="0" bIns="0" rIns="0">
            <a:spAutoFit/>
          </a:bodyPr>
          <a:lstStyle/>
          <a:p>
            <a:pPr algn="ctr">
              <a:lnSpc>
                <a:spcPts val="5159"/>
              </a:lnSpc>
            </a:pPr>
            <a:r>
              <a:rPr lang="en-US" sz="4299">
                <a:solidFill>
                  <a:srgbClr val="292828"/>
                </a:solidFill>
                <a:latin typeface="Calistoga"/>
                <a:ea typeface="Calistoga"/>
                <a:cs typeface="Calistoga"/>
                <a:sym typeface="Calistoga"/>
              </a:rPr>
              <a:t>HAK DAN PERAN WARGA NEGARA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8001820" y="3074009"/>
            <a:ext cx="9257480" cy="4790746"/>
          </a:xfrm>
          <a:custGeom>
            <a:avLst/>
            <a:gdLst/>
            <a:ahLst/>
            <a:cxnLst/>
            <a:rect r="r" b="b" t="t" l="l"/>
            <a:pathLst>
              <a:path h="4790746" w="9257480">
                <a:moveTo>
                  <a:pt x="0" y="0"/>
                </a:moveTo>
                <a:lnTo>
                  <a:pt x="9257480" y="0"/>
                </a:lnTo>
                <a:lnTo>
                  <a:pt x="9257480" y="4790746"/>
                </a:lnTo>
                <a:lnTo>
                  <a:pt x="0" y="47907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8" id="8"/>
          <p:cNvSpPr/>
          <p:nvPr/>
        </p:nvSpPr>
        <p:spPr>
          <a:xfrm flipH="false" flipV="false" rot="0">
            <a:off x="1104164" y="3267200"/>
            <a:ext cx="6778870" cy="4516422"/>
          </a:xfrm>
          <a:custGeom>
            <a:avLst/>
            <a:gdLst/>
            <a:ahLst/>
            <a:cxnLst/>
            <a:rect r="r" b="b" t="t" l="l"/>
            <a:pathLst>
              <a:path h="4516422" w="6778870">
                <a:moveTo>
                  <a:pt x="0" y="0"/>
                </a:moveTo>
                <a:lnTo>
                  <a:pt x="6778870" y="0"/>
                </a:lnTo>
                <a:lnTo>
                  <a:pt x="6778870" y="4516422"/>
                </a:lnTo>
                <a:lnTo>
                  <a:pt x="0" y="4516422"/>
                </a:lnTo>
                <a:lnTo>
                  <a:pt x="0" y="0"/>
                </a:lnTo>
                <a:close/>
              </a:path>
            </a:pathLst>
          </a:custGeom>
          <a:blipFill>
            <a:blip r:embed="rId9"/>
            <a:stretch>
              <a:fillRect l="0" t="0" r="0" b="0"/>
            </a:stretch>
          </a:blipFill>
        </p:spPr>
      </p:sp>
      <p:sp>
        <p:nvSpPr>
          <p:cNvPr name="TextBox 9" id="9"/>
          <p:cNvSpPr txBox="true"/>
          <p:nvPr/>
        </p:nvSpPr>
        <p:spPr>
          <a:xfrm rot="0">
            <a:off x="8554713" y="3596432"/>
            <a:ext cx="8399343" cy="4187190"/>
          </a:xfrm>
          <a:prstGeom prst="rect">
            <a:avLst/>
          </a:prstGeom>
        </p:spPr>
        <p:txBody>
          <a:bodyPr anchor="t" rtlCol="false" tIns="0" lIns="0" bIns="0" rIns="0">
            <a:spAutoFit/>
          </a:bodyPr>
          <a:lstStyle/>
          <a:p>
            <a:pPr algn="l">
              <a:lnSpc>
                <a:spcPts val="3359"/>
              </a:lnSpc>
            </a:pPr>
            <a:r>
              <a:rPr lang="en-US" sz="2400">
                <a:solidFill>
                  <a:srgbClr val="292828"/>
                </a:solidFill>
                <a:latin typeface="Helios"/>
                <a:ea typeface="Helios"/>
                <a:cs typeface="Helios"/>
                <a:sym typeface="Helios"/>
              </a:rPr>
              <a:t>Warga negara memiliki hak sipil seperti kebebasan berpendapat, hak atas perlindungan hukum, dan hak politik seperti hak untuk memilih dan dipilih. Peran serta pada hak ini adalah memungkinkan warga negara untuk berpartisipasi dalam proses politik dan pemerintahan. Dengan menggunakan hak pilih secara bijak dan terlibat dalam proses politik, warga negara dapat mendukung pemimpin dan kebijakan yang memperkuat Ideologi Pancasila dan keutuhan NKRI.</a:t>
            </a:r>
          </a:p>
          <a:p>
            <a:pPr algn="l">
              <a:lnSpc>
                <a:spcPts val="3359"/>
              </a:lnSpc>
            </a:pPr>
          </a:p>
        </p:txBody>
      </p:sp>
      <p:sp>
        <p:nvSpPr>
          <p:cNvPr name="TextBox 10" id="10"/>
          <p:cNvSpPr txBox="true"/>
          <p:nvPr/>
        </p:nvSpPr>
        <p:spPr>
          <a:xfrm rot="0">
            <a:off x="1028700" y="2146336"/>
            <a:ext cx="7658027"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Hak Sipil dan Politik</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7599260" y="2007414"/>
            <a:ext cx="10080741" cy="5216783"/>
          </a:xfrm>
          <a:custGeom>
            <a:avLst/>
            <a:gdLst/>
            <a:ahLst/>
            <a:cxnLst/>
            <a:rect r="r" b="b" t="t" l="l"/>
            <a:pathLst>
              <a:path h="5216783" w="10080741">
                <a:moveTo>
                  <a:pt x="0" y="0"/>
                </a:moveTo>
                <a:lnTo>
                  <a:pt x="10080741" y="0"/>
                </a:lnTo>
                <a:lnTo>
                  <a:pt x="10080741" y="5216784"/>
                </a:lnTo>
                <a:lnTo>
                  <a:pt x="0" y="521678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8" id="8"/>
          <p:cNvSpPr/>
          <p:nvPr/>
        </p:nvSpPr>
        <p:spPr>
          <a:xfrm flipH="false" flipV="false" rot="0">
            <a:off x="11400033" y="6746709"/>
            <a:ext cx="2294858" cy="2833158"/>
          </a:xfrm>
          <a:custGeom>
            <a:avLst/>
            <a:gdLst/>
            <a:ahLst/>
            <a:cxnLst/>
            <a:rect r="r" b="b" t="t" l="l"/>
            <a:pathLst>
              <a:path h="2833158" w="2294858">
                <a:moveTo>
                  <a:pt x="0" y="0"/>
                </a:moveTo>
                <a:lnTo>
                  <a:pt x="2294858" y="0"/>
                </a:lnTo>
                <a:lnTo>
                  <a:pt x="2294858" y="2833159"/>
                </a:lnTo>
                <a:lnTo>
                  <a:pt x="0" y="283315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1575600" y="2733446"/>
            <a:ext cx="6023660" cy="4013264"/>
          </a:xfrm>
          <a:custGeom>
            <a:avLst/>
            <a:gdLst/>
            <a:ahLst/>
            <a:cxnLst/>
            <a:rect r="r" b="b" t="t" l="l"/>
            <a:pathLst>
              <a:path h="4013264" w="6023660">
                <a:moveTo>
                  <a:pt x="0" y="0"/>
                </a:moveTo>
                <a:lnTo>
                  <a:pt x="6023660" y="0"/>
                </a:lnTo>
                <a:lnTo>
                  <a:pt x="6023660" y="4013263"/>
                </a:lnTo>
                <a:lnTo>
                  <a:pt x="0" y="4013263"/>
                </a:lnTo>
                <a:lnTo>
                  <a:pt x="0" y="0"/>
                </a:lnTo>
                <a:close/>
              </a:path>
            </a:pathLst>
          </a:custGeom>
          <a:blipFill>
            <a:blip r:embed="rId11"/>
            <a:stretch>
              <a:fillRect l="0" t="0" r="0" b="0"/>
            </a:stretch>
          </a:blipFill>
        </p:spPr>
      </p:sp>
      <p:sp>
        <p:nvSpPr>
          <p:cNvPr name="TextBox 10" id="10"/>
          <p:cNvSpPr txBox="true"/>
          <p:nvPr/>
        </p:nvSpPr>
        <p:spPr>
          <a:xfrm rot="0">
            <a:off x="8375719" y="3016859"/>
            <a:ext cx="9672910" cy="4187190"/>
          </a:xfrm>
          <a:prstGeom prst="rect">
            <a:avLst/>
          </a:prstGeom>
        </p:spPr>
        <p:txBody>
          <a:bodyPr anchor="t" rtlCol="false" tIns="0" lIns="0" bIns="0" rIns="0">
            <a:spAutoFit/>
          </a:bodyPr>
          <a:lstStyle/>
          <a:p>
            <a:pPr algn="l">
              <a:lnSpc>
                <a:spcPts val="3359"/>
              </a:lnSpc>
            </a:pPr>
            <a:r>
              <a:rPr lang="en-US" sz="2400">
                <a:solidFill>
                  <a:srgbClr val="292828"/>
                </a:solidFill>
                <a:latin typeface="Helios"/>
                <a:ea typeface="Helios"/>
                <a:cs typeface="Helios"/>
                <a:sym typeface="Helios"/>
              </a:rPr>
              <a:t>Warga negara memiliki hak atas pekerjaan, pendidikan, dan kesejahteraan sosial. Salah satu hal yang dilakukan di negara Indonesia untuk meningkatkan sumber daya manusia melalui pendidikan adalah mempersiapkan anggaran pendidikan. Dalam upaya mewujudkan sumber daya manusia yang unggul, inovatif, berintegritas, dan berdaya saing menuju Indonesia Emas 2045, pemerintah akan mempersiapkan anggaran pendidikan sebesar Rp660,8 triliun atau 20 persen pada APBN 2024. </a:t>
            </a:r>
          </a:p>
          <a:p>
            <a:pPr algn="l">
              <a:lnSpc>
                <a:spcPts val="3359"/>
              </a:lnSpc>
            </a:pPr>
          </a:p>
          <a:p>
            <a:pPr algn="l">
              <a:lnSpc>
                <a:spcPts val="3359"/>
              </a:lnSpc>
            </a:pPr>
          </a:p>
        </p:txBody>
      </p:sp>
      <p:sp>
        <p:nvSpPr>
          <p:cNvPr name="TextBox 11" id="11"/>
          <p:cNvSpPr txBox="true"/>
          <p:nvPr/>
        </p:nvSpPr>
        <p:spPr>
          <a:xfrm rot="0">
            <a:off x="1028700" y="1674039"/>
            <a:ext cx="9477082"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Hak Pendidikan, Ekonomi dan Sosial</a:t>
            </a:r>
          </a:p>
        </p:txBody>
      </p:sp>
      <p:sp>
        <p:nvSpPr>
          <p:cNvPr name="TextBox 12" id="12"/>
          <p:cNvSpPr txBox="true"/>
          <p:nvPr/>
        </p:nvSpPr>
        <p:spPr>
          <a:xfrm rot="0">
            <a:off x="1768975" y="7544379"/>
            <a:ext cx="9631058" cy="1481455"/>
          </a:xfrm>
          <a:prstGeom prst="rect">
            <a:avLst/>
          </a:prstGeom>
        </p:spPr>
        <p:txBody>
          <a:bodyPr anchor="t" rtlCol="false" tIns="0" lIns="0" bIns="0" rIns="0">
            <a:spAutoFit/>
          </a:bodyPr>
          <a:lstStyle/>
          <a:p>
            <a:pPr algn="ctr">
              <a:lnSpc>
                <a:spcPts val="3919"/>
              </a:lnSpc>
            </a:pPr>
            <a:r>
              <a:rPr lang="en-US" sz="2799">
                <a:solidFill>
                  <a:srgbClr val="292828"/>
                </a:solidFill>
                <a:latin typeface="Helios"/>
                <a:ea typeface="Helios"/>
                <a:cs typeface="Helios"/>
                <a:sym typeface="Helios"/>
              </a:rPr>
              <a:t>MEMBACA BERITA</a:t>
            </a:r>
          </a:p>
          <a:p>
            <a:pPr algn="ctr">
              <a:lnSpc>
                <a:spcPts val="3919"/>
              </a:lnSpc>
              <a:spcBef>
                <a:spcPct val="0"/>
              </a:spcBef>
            </a:pPr>
            <a:r>
              <a:rPr lang="en-US" sz="2799" u="sng">
                <a:solidFill>
                  <a:srgbClr val="292828"/>
                </a:solidFill>
                <a:latin typeface="Helios"/>
                <a:ea typeface="Helios"/>
                <a:cs typeface="Helios"/>
                <a:sym typeface="Helios"/>
                <a:hlinkClick r:id="rId12" tooltip="https://puslapdik.kemdikbud.go.id/anggaran-pendidikan-2024-meningkat-jadi-rp6608-triliun/"/>
              </a:rPr>
              <a:t>https://puslapdik.kemdikbud.go.id/anggaran-pendidikan-2024-meningkat-jadi-rp6608-triliun/</a:t>
            </a:r>
          </a:p>
        </p:txBody>
      </p:sp>
      <p:grpSp>
        <p:nvGrpSpPr>
          <p:cNvPr name="Group 13" id="13"/>
          <p:cNvGrpSpPr/>
          <p:nvPr/>
        </p:nvGrpSpPr>
        <p:grpSpPr>
          <a:xfrm rot="0">
            <a:off x="11602609" y="7497416"/>
            <a:ext cx="1889706" cy="1889706"/>
            <a:chOff x="0" y="0"/>
            <a:chExt cx="2519608" cy="2519608"/>
          </a:xfrm>
        </p:grpSpPr>
        <p:sp>
          <p:nvSpPr>
            <p:cNvPr name="Freeform 14" id="14"/>
            <p:cNvSpPr/>
            <p:nvPr/>
          </p:nvSpPr>
          <p:spPr>
            <a:xfrm flipH="false" flipV="false" rot="0">
              <a:off x="0" y="0"/>
              <a:ext cx="2519608" cy="2519608"/>
            </a:xfrm>
            <a:custGeom>
              <a:avLst/>
              <a:gdLst/>
              <a:ahLst/>
              <a:cxnLst/>
              <a:rect r="r" b="b" t="t" l="l"/>
              <a:pathLst>
                <a:path h="2519608" w="2519608">
                  <a:moveTo>
                    <a:pt x="0" y="0"/>
                  </a:moveTo>
                  <a:lnTo>
                    <a:pt x="2519608" y="0"/>
                  </a:lnTo>
                  <a:lnTo>
                    <a:pt x="2519608" y="2519608"/>
                  </a:lnTo>
                  <a:lnTo>
                    <a:pt x="0" y="251960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2285326">
            <a:off x="13570980" y="389097"/>
            <a:ext cx="5802870" cy="1806143"/>
          </a:xfrm>
          <a:custGeom>
            <a:avLst/>
            <a:gdLst/>
            <a:ahLst/>
            <a:cxnLst/>
            <a:rect r="r" b="b" t="t" l="l"/>
            <a:pathLst>
              <a:path h="1806143" w="5802870">
                <a:moveTo>
                  <a:pt x="0" y="0"/>
                </a:moveTo>
                <a:lnTo>
                  <a:pt x="5802870" y="0"/>
                </a:lnTo>
                <a:lnTo>
                  <a:pt x="5802870" y="1806143"/>
                </a:lnTo>
                <a:lnTo>
                  <a:pt x="0" y="18061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2286000">
            <a:off x="-1086061" y="389435"/>
            <a:ext cx="5802870" cy="1806143"/>
          </a:xfrm>
          <a:custGeom>
            <a:avLst/>
            <a:gdLst/>
            <a:ahLst/>
            <a:cxnLst/>
            <a:rect r="r" b="b" t="t" l="l"/>
            <a:pathLst>
              <a:path h="1806143" w="5802870">
                <a:moveTo>
                  <a:pt x="5802869" y="0"/>
                </a:moveTo>
                <a:lnTo>
                  <a:pt x="0" y="0"/>
                </a:lnTo>
                <a:lnTo>
                  <a:pt x="0" y="1806143"/>
                </a:lnTo>
                <a:lnTo>
                  <a:pt x="5802869" y="1806143"/>
                </a:lnTo>
                <a:lnTo>
                  <a:pt x="580286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7631275" y="9258300"/>
            <a:ext cx="3025450" cy="2019488"/>
          </a:xfrm>
          <a:custGeom>
            <a:avLst/>
            <a:gdLst/>
            <a:ahLst/>
            <a:cxnLst/>
            <a:rect r="r" b="b" t="t" l="l"/>
            <a:pathLst>
              <a:path h="2019488" w="3025450">
                <a:moveTo>
                  <a:pt x="0" y="0"/>
                </a:moveTo>
                <a:lnTo>
                  <a:pt x="3025450" y="0"/>
                </a:lnTo>
                <a:lnTo>
                  <a:pt x="3025450" y="2019488"/>
                </a:lnTo>
                <a:lnTo>
                  <a:pt x="0" y="20194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5813999">
            <a:off x="16788951"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4454044" y="1028700"/>
            <a:ext cx="9379913" cy="6718362"/>
          </a:xfrm>
          <a:custGeom>
            <a:avLst/>
            <a:gdLst/>
            <a:ahLst/>
            <a:cxnLst/>
            <a:rect r="r" b="b" t="t" l="l"/>
            <a:pathLst>
              <a:path h="6718362" w="9379913">
                <a:moveTo>
                  <a:pt x="0" y="0"/>
                </a:moveTo>
                <a:lnTo>
                  <a:pt x="9379912" y="0"/>
                </a:lnTo>
                <a:lnTo>
                  <a:pt x="9379912" y="6718362"/>
                </a:lnTo>
                <a:lnTo>
                  <a:pt x="0" y="67183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Freeform 9" id="9"/>
          <p:cNvSpPr/>
          <p:nvPr/>
        </p:nvSpPr>
        <p:spPr>
          <a:xfrm flipH="false" flipV="false" rot="0">
            <a:off x="1028700" y="2297251"/>
            <a:ext cx="5012367" cy="11046539"/>
          </a:xfrm>
          <a:custGeom>
            <a:avLst/>
            <a:gdLst/>
            <a:ahLst/>
            <a:cxnLst/>
            <a:rect r="r" b="b" t="t" l="l"/>
            <a:pathLst>
              <a:path h="11046539" w="5012367">
                <a:moveTo>
                  <a:pt x="0" y="0"/>
                </a:moveTo>
                <a:lnTo>
                  <a:pt x="5012367" y="0"/>
                </a:lnTo>
                <a:lnTo>
                  <a:pt x="5012367" y="11046539"/>
                </a:lnTo>
                <a:lnTo>
                  <a:pt x="0" y="1104653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false" rot="0">
            <a:off x="13089534" y="2297251"/>
            <a:ext cx="3382881" cy="11046143"/>
          </a:xfrm>
          <a:custGeom>
            <a:avLst/>
            <a:gdLst/>
            <a:ahLst/>
            <a:cxnLst/>
            <a:rect r="r" b="b" t="t" l="l"/>
            <a:pathLst>
              <a:path h="11046143" w="3382881">
                <a:moveTo>
                  <a:pt x="0" y="0"/>
                </a:moveTo>
                <a:lnTo>
                  <a:pt x="3382881" y="0"/>
                </a:lnTo>
                <a:lnTo>
                  <a:pt x="3382881" y="11046142"/>
                </a:lnTo>
                <a:lnTo>
                  <a:pt x="0" y="11046142"/>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1" id="11"/>
          <p:cNvSpPr txBox="true"/>
          <p:nvPr/>
        </p:nvSpPr>
        <p:spPr>
          <a:xfrm rot="0">
            <a:off x="6811698" y="3838575"/>
            <a:ext cx="4664604" cy="1952625"/>
          </a:xfrm>
          <a:prstGeom prst="rect">
            <a:avLst/>
          </a:prstGeom>
        </p:spPr>
        <p:txBody>
          <a:bodyPr anchor="t" rtlCol="false" tIns="0" lIns="0" bIns="0" rIns="0">
            <a:spAutoFit/>
          </a:bodyPr>
          <a:lstStyle/>
          <a:p>
            <a:pPr algn="ctr">
              <a:lnSpc>
                <a:spcPts val="5159"/>
              </a:lnSpc>
            </a:pPr>
            <a:r>
              <a:rPr lang="en-US" sz="4299">
                <a:solidFill>
                  <a:srgbClr val="292828"/>
                </a:solidFill>
                <a:latin typeface="Calistoga"/>
                <a:ea typeface="Calistoga"/>
                <a:cs typeface="Calistoga"/>
                <a:sym typeface="Calistoga"/>
              </a:rPr>
              <a:t>KEWAJIBAN DAN PERAN WARGA NEGARA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8001820" y="3074009"/>
            <a:ext cx="9257480" cy="4790746"/>
          </a:xfrm>
          <a:custGeom>
            <a:avLst/>
            <a:gdLst/>
            <a:ahLst/>
            <a:cxnLst/>
            <a:rect r="r" b="b" t="t" l="l"/>
            <a:pathLst>
              <a:path h="4790746" w="9257480">
                <a:moveTo>
                  <a:pt x="0" y="0"/>
                </a:moveTo>
                <a:lnTo>
                  <a:pt x="9257480" y="0"/>
                </a:lnTo>
                <a:lnTo>
                  <a:pt x="9257480" y="4790746"/>
                </a:lnTo>
                <a:lnTo>
                  <a:pt x="0" y="47907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8" id="8"/>
          <p:cNvSpPr/>
          <p:nvPr/>
        </p:nvSpPr>
        <p:spPr>
          <a:xfrm flipH="false" flipV="false" rot="0">
            <a:off x="1530348" y="3822082"/>
            <a:ext cx="6471471" cy="3406658"/>
          </a:xfrm>
          <a:custGeom>
            <a:avLst/>
            <a:gdLst/>
            <a:ahLst/>
            <a:cxnLst/>
            <a:rect r="r" b="b" t="t" l="l"/>
            <a:pathLst>
              <a:path h="3406658" w="6471471">
                <a:moveTo>
                  <a:pt x="0" y="0"/>
                </a:moveTo>
                <a:lnTo>
                  <a:pt x="6471472" y="0"/>
                </a:lnTo>
                <a:lnTo>
                  <a:pt x="6471472" y="3406658"/>
                </a:lnTo>
                <a:lnTo>
                  <a:pt x="0" y="3406658"/>
                </a:lnTo>
                <a:lnTo>
                  <a:pt x="0" y="0"/>
                </a:lnTo>
                <a:close/>
              </a:path>
            </a:pathLst>
          </a:custGeom>
          <a:blipFill>
            <a:blip r:embed="rId9"/>
            <a:stretch>
              <a:fillRect l="0" t="0" r="0" b="0"/>
            </a:stretch>
          </a:blipFill>
        </p:spPr>
      </p:sp>
      <p:sp>
        <p:nvSpPr>
          <p:cNvPr name="TextBox 9" id="9"/>
          <p:cNvSpPr txBox="true"/>
          <p:nvPr/>
        </p:nvSpPr>
        <p:spPr>
          <a:xfrm rot="0">
            <a:off x="8686727" y="3403241"/>
            <a:ext cx="8399343" cy="4187190"/>
          </a:xfrm>
          <a:prstGeom prst="rect">
            <a:avLst/>
          </a:prstGeom>
        </p:spPr>
        <p:txBody>
          <a:bodyPr anchor="t" rtlCol="false" tIns="0" lIns="0" bIns="0" rIns="0">
            <a:spAutoFit/>
          </a:bodyPr>
          <a:lstStyle/>
          <a:p>
            <a:pPr algn="l">
              <a:lnSpc>
                <a:spcPts val="3359"/>
              </a:lnSpc>
            </a:pPr>
            <a:r>
              <a:rPr lang="en-US" sz="2400">
                <a:solidFill>
                  <a:srgbClr val="292828"/>
                </a:solidFill>
                <a:latin typeface="Helios"/>
                <a:ea typeface="Helios"/>
                <a:cs typeface="Helios"/>
                <a:sym typeface="Helios"/>
              </a:rPr>
              <a:t>Warga negara berkewajiban untuk mematuhi hukum dan peraturan yang berlaku. Peran serta warga negara dapat dilakukan dengan mematuhi hukum, warga negara membantu menjaga ketertiban sosial dan hukum, yang penting untuk mempertahankan stabilitas negara dan melindungi nilai-nilai Pancasila. Contoh sederhana yang dapat dilakukan adalah taat berlalu lintas dengan mematuhi rambu-rambu lalu lintas, menggunakan helm saat berkendara, tidak melanggar batas kecepatan, dan tidak menggunakan ponsel saat mengemudi.</a:t>
            </a:r>
          </a:p>
        </p:txBody>
      </p:sp>
      <p:sp>
        <p:nvSpPr>
          <p:cNvPr name="TextBox 10" id="10"/>
          <p:cNvSpPr txBox="true"/>
          <p:nvPr/>
        </p:nvSpPr>
        <p:spPr>
          <a:xfrm rot="0">
            <a:off x="1028700" y="2146336"/>
            <a:ext cx="7658027"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Kewajiban Mematuhi Hukum</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8539715" y="2491862"/>
            <a:ext cx="9140286" cy="4730098"/>
          </a:xfrm>
          <a:custGeom>
            <a:avLst/>
            <a:gdLst/>
            <a:ahLst/>
            <a:cxnLst/>
            <a:rect r="r" b="b" t="t" l="l"/>
            <a:pathLst>
              <a:path h="4730098" w="9140286">
                <a:moveTo>
                  <a:pt x="0" y="0"/>
                </a:moveTo>
                <a:lnTo>
                  <a:pt x="9140286" y="0"/>
                </a:lnTo>
                <a:lnTo>
                  <a:pt x="9140286" y="4730098"/>
                </a:lnTo>
                <a:lnTo>
                  <a:pt x="0" y="47300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8" id="8"/>
          <p:cNvSpPr/>
          <p:nvPr/>
        </p:nvSpPr>
        <p:spPr>
          <a:xfrm flipH="false" flipV="false" rot="0">
            <a:off x="11400033" y="6746709"/>
            <a:ext cx="2294858" cy="2833158"/>
          </a:xfrm>
          <a:custGeom>
            <a:avLst/>
            <a:gdLst/>
            <a:ahLst/>
            <a:cxnLst/>
            <a:rect r="r" b="b" t="t" l="l"/>
            <a:pathLst>
              <a:path h="2833158" w="2294858">
                <a:moveTo>
                  <a:pt x="0" y="0"/>
                </a:moveTo>
                <a:lnTo>
                  <a:pt x="2294858" y="0"/>
                </a:lnTo>
                <a:lnTo>
                  <a:pt x="2294858" y="2833159"/>
                </a:lnTo>
                <a:lnTo>
                  <a:pt x="0" y="283315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11546427" y="7434654"/>
            <a:ext cx="2014956" cy="2029348"/>
          </a:xfrm>
          <a:custGeom>
            <a:avLst/>
            <a:gdLst/>
            <a:ahLst/>
            <a:cxnLst/>
            <a:rect r="r" b="b" t="t" l="l"/>
            <a:pathLst>
              <a:path h="2029348" w="2014956">
                <a:moveTo>
                  <a:pt x="0" y="0"/>
                </a:moveTo>
                <a:lnTo>
                  <a:pt x="2014956" y="0"/>
                </a:lnTo>
                <a:lnTo>
                  <a:pt x="2014956" y="2029348"/>
                </a:lnTo>
                <a:lnTo>
                  <a:pt x="0" y="2029348"/>
                </a:lnTo>
                <a:lnTo>
                  <a:pt x="0" y="0"/>
                </a:lnTo>
                <a:close/>
              </a:path>
            </a:pathLst>
          </a:custGeom>
          <a:blipFill>
            <a:blip r:embed="rId11"/>
            <a:stretch>
              <a:fillRect l="0" t="0" r="0" b="0"/>
            </a:stretch>
          </a:blipFill>
        </p:spPr>
      </p:sp>
      <p:sp>
        <p:nvSpPr>
          <p:cNvPr name="Freeform 10" id="10"/>
          <p:cNvSpPr/>
          <p:nvPr/>
        </p:nvSpPr>
        <p:spPr>
          <a:xfrm flipH="false" flipV="false" rot="0">
            <a:off x="2091248" y="2709461"/>
            <a:ext cx="6448467" cy="4294899"/>
          </a:xfrm>
          <a:custGeom>
            <a:avLst/>
            <a:gdLst/>
            <a:ahLst/>
            <a:cxnLst/>
            <a:rect r="r" b="b" t="t" l="l"/>
            <a:pathLst>
              <a:path h="4294899" w="6448467">
                <a:moveTo>
                  <a:pt x="0" y="0"/>
                </a:moveTo>
                <a:lnTo>
                  <a:pt x="6448467" y="0"/>
                </a:lnTo>
                <a:lnTo>
                  <a:pt x="6448467" y="4294899"/>
                </a:lnTo>
                <a:lnTo>
                  <a:pt x="0" y="4294899"/>
                </a:lnTo>
                <a:lnTo>
                  <a:pt x="0" y="0"/>
                </a:lnTo>
                <a:close/>
              </a:path>
            </a:pathLst>
          </a:custGeom>
          <a:blipFill>
            <a:blip r:embed="rId12"/>
            <a:stretch>
              <a:fillRect l="0" t="0" r="0" b="0"/>
            </a:stretch>
          </a:blipFill>
        </p:spPr>
      </p:sp>
      <p:sp>
        <p:nvSpPr>
          <p:cNvPr name="TextBox 11" id="11"/>
          <p:cNvSpPr txBox="true"/>
          <p:nvPr/>
        </p:nvSpPr>
        <p:spPr>
          <a:xfrm rot="0">
            <a:off x="8807215" y="3439591"/>
            <a:ext cx="8719585" cy="2929890"/>
          </a:xfrm>
          <a:prstGeom prst="rect">
            <a:avLst/>
          </a:prstGeom>
        </p:spPr>
        <p:txBody>
          <a:bodyPr anchor="t" rtlCol="false" tIns="0" lIns="0" bIns="0" rIns="0">
            <a:spAutoFit/>
          </a:bodyPr>
          <a:lstStyle/>
          <a:p>
            <a:pPr algn="l">
              <a:lnSpc>
                <a:spcPts val="3359"/>
              </a:lnSpc>
            </a:pPr>
            <a:r>
              <a:rPr lang="en-US" sz="2400">
                <a:solidFill>
                  <a:srgbClr val="292828"/>
                </a:solidFill>
                <a:latin typeface="Helios"/>
                <a:ea typeface="Helios"/>
                <a:cs typeface="Helios"/>
                <a:sym typeface="Helios"/>
              </a:rPr>
              <a:t>Warga negara diwajibkan untuk membayar pajak sesuai dengan ketentuan. Pajak yang dibayarkan akan digunakan untuk pembangunan dan pelayanan publik, yang mendukung kesejahteraan masyarakat dan keberlangsungan NKRI. Dengan memenuhi kewajiban ini, warga negara berkontribusi pada kemajuan negara.</a:t>
            </a:r>
          </a:p>
          <a:p>
            <a:pPr algn="l">
              <a:lnSpc>
                <a:spcPts val="3359"/>
              </a:lnSpc>
            </a:pPr>
          </a:p>
        </p:txBody>
      </p:sp>
      <p:sp>
        <p:nvSpPr>
          <p:cNvPr name="TextBox 12" id="12"/>
          <p:cNvSpPr txBox="true"/>
          <p:nvPr/>
        </p:nvSpPr>
        <p:spPr>
          <a:xfrm rot="0">
            <a:off x="1028700" y="1674039"/>
            <a:ext cx="9477082"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Kewajiban Membayar Pajak</a:t>
            </a:r>
          </a:p>
        </p:txBody>
      </p:sp>
      <p:sp>
        <p:nvSpPr>
          <p:cNvPr name="TextBox 13" id="13"/>
          <p:cNvSpPr txBox="true"/>
          <p:nvPr/>
        </p:nvSpPr>
        <p:spPr>
          <a:xfrm rot="0">
            <a:off x="1575600" y="7281545"/>
            <a:ext cx="9631058" cy="1976755"/>
          </a:xfrm>
          <a:prstGeom prst="rect">
            <a:avLst/>
          </a:prstGeom>
        </p:spPr>
        <p:txBody>
          <a:bodyPr anchor="t" rtlCol="false" tIns="0" lIns="0" bIns="0" rIns="0">
            <a:spAutoFit/>
          </a:bodyPr>
          <a:lstStyle/>
          <a:p>
            <a:pPr algn="ctr">
              <a:lnSpc>
                <a:spcPts val="3919"/>
              </a:lnSpc>
            </a:pPr>
            <a:r>
              <a:rPr lang="en-US" sz="2799">
                <a:solidFill>
                  <a:srgbClr val="292828"/>
                </a:solidFill>
                <a:latin typeface="Helios"/>
                <a:ea typeface="Helios"/>
                <a:cs typeface="Helios"/>
                <a:sym typeface="Helios"/>
              </a:rPr>
              <a:t>MEMBACA BERITA</a:t>
            </a:r>
          </a:p>
          <a:p>
            <a:pPr algn="ctr">
              <a:lnSpc>
                <a:spcPts val="3919"/>
              </a:lnSpc>
              <a:spcBef>
                <a:spcPct val="0"/>
              </a:spcBef>
            </a:pPr>
            <a:r>
              <a:rPr lang="en-US" sz="2799" u="sng">
                <a:solidFill>
                  <a:srgbClr val="292828"/>
                </a:solidFill>
                <a:latin typeface="Helios"/>
                <a:ea typeface="Helios"/>
                <a:cs typeface="Helios"/>
                <a:sym typeface="Helios"/>
                <a:hlinkClick r:id="rId13" tooltip="https://sumsel.bpk.go.id/wp-content/uploads/2024/03/Tingkat-Kepatuhan-Wp-Rendah-Wp-Membayar-Pajak-Hanya-60-Persen.pdf"/>
              </a:rPr>
              <a:t>https://sumsel.bpk.go.id/wp-content/uploads/2024/03/Tingkat-Kepatuhan-Wp-Rendah-Wp-Membayar-Pajak-Hanya-60-Persen.pdf</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2285326">
            <a:off x="13570980" y="389097"/>
            <a:ext cx="5802870" cy="1806143"/>
          </a:xfrm>
          <a:custGeom>
            <a:avLst/>
            <a:gdLst/>
            <a:ahLst/>
            <a:cxnLst/>
            <a:rect r="r" b="b" t="t" l="l"/>
            <a:pathLst>
              <a:path h="1806143" w="5802870">
                <a:moveTo>
                  <a:pt x="0" y="0"/>
                </a:moveTo>
                <a:lnTo>
                  <a:pt x="5802870" y="0"/>
                </a:lnTo>
                <a:lnTo>
                  <a:pt x="5802870" y="1806143"/>
                </a:lnTo>
                <a:lnTo>
                  <a:pt x="0" y="18061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2286000">
            <a:off x="-1086061" y="389435"/>
            <a:ext cx="5802870" cy="1806143"/>
          </a:xfrm>
          <a:custGeom>
            <a:avLst/>
            <a:gdLst/>
            <a:ahLst/>
            <a:cxnLst/>
            <a:rect r="r" b="b" t="t" l="l"/>
            <a:pathLst>
              <a:path h="1806143" w="5802870">
                <a:moveTo>
                  <a:pt x="5802869" y="0"/>
                </a:moveTo>
                <a:lnTo>
                  <a:pt x="0" y="0"/>
                </a:lnTo>
                <a:lnTo>
                  <a:pt x="0" y="1806143"/>
                </a:lnTo>
                <a:lnTo>
                  <a:pt x="5802869" y="1806143"/>
                </a:lnTo>
                <a:lnTo>
                  <a:pt x="580286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7631275" y="9258300"/>
            <a:ext cx="3025450" cy="2019488"/>
          </a:xfrm>
          <a:custGeom>
            <a:avLst/>
            <a:gdLst/>
            <a:ahLst/>
            <a:cxnLst/>
            <a:rect r="r" b="b" t="t" l="l"/>
            <a:pathLst>
              <a:path h="2019488" w="3025450">
                <a:moveTo>
                  <a:pt x="0" y="0"/>
                </a:moveTo>
                <a:lnTo>
                  <a:pt x="3025450" y="0"/>
                </a:lnTo>
                <a:lnTo>
                  <a:pt x="3025450" y="2019488"/>
                </a:lnTo>
                <a:lnTo>
                  <a:pt x="0" y="20194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5813999">
            <a:off x="16788951"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4454044" y="674811"/>
            <a:ext cx="9873998" cy="7072251"/>
          </a:xfrm>
          <a:custGeom>
            <a:avLst/>
            <a:gdLst/>
            <a:ahLst/>
            <a:cxnLst/>
            <a:rect r="r" b="b" t="t" l="l"/>
            <a:pathLst>
              <a:path h="7072251" w="9873998">
                <a:moveTo>
                  <a:pt x="0" y="0"/>
                </a:moveTo>
                <a:lnTo>
                  <a:pt x="9873998" y="0"/>
                </a:lnTo>
                <a:lnTo>
                  <a:pt x="9873998" y="7072251"/>
                </a:lnTo>
                <a:lnTo>
                  <a:pt x="0" y="707225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Freeform 9" id="9"/>
          <p:cNvSpPr/>
          <p:nvPr/>
        </p:nvSpPr>
        <p:spPr>
          <a:xfrm flipH="false" flipV="false" rot="0">
            <a:off x="1028700" y="2297251"/>
            <a:ext cx="5012367" cy="11046539"/>
          </a:xfrm>
          <a:custGeom>
            <a:avLst/>
            <a:gdLst/>
            <a:ahLst/>
            <a:cxnLst/>
            <a:rect r="r" b="b" t="t" l="l"/>
            <a:pathLst>
              <a:path h="11046539" w="5012367">
                <a:moveTo>
                  <a:pt x="0" y="0"/>
                </a:moveTo>
                <a:lnTo>
                  <a:pt x="5012367" y="0"/>
                </a:lnTo>
                <a:lnTo>
                  <a:pt x="5012367" y="11046539"/>
                </a:lnTo>
                <a:lnTo>
                  <a:pt x="0" y="1104653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false" rot="0">
            <a:off x="13089534" y="2297251"/>
            <a:ext cx="3382881" cy="11046143"/>
          </a:xfrm>
          <a:custGeom>
            <a:avLst/>
            <a:gdLst/>
            <a:ahLst/>
            <a:cxnLst/>
            <a:rect r="r" b="b" t="t" l="l"/>
            <a:pathLst>
              <a:path h="11046143" w="3382881">
                <a:moveTo>
                  <a:pt x="0" y="0"/>
                </a:moveTo>
                <a:lnTo>
                  <a:pt x="3382881" y="0"/>
                </a:lnTo>
                <a:lnTo>
                  <a:pt x="3382881" y="11046142"/>
                </a:lnTo>
                <a:lnTo>
                  <a:pt x="0" y="11046142"/>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1" id="11"/>
          <p:cNvSpPr txBox="true"/>
          <p:nvPr/>
        </p:nvSpPr>
        <p:spPr>
          <a:xfrm rot="0">
            <a:off x="6041067" y="3064484"/>
            <a:ext cx="6820037" cy="3248025"/>
          </a:xfrm>
          <a:prstGeom prst="rect">
            <a:avLst/>
          </a:prstGeom>
        </p:spPr>
        <p:txBody>
          <a:bodyPr anchor="t" rtlCol="false" tIns="0" lIns="0" bIns="0" rIns="0">
            <a:spAutoFit/>
          </a:bodyPr>
          <a:lstStyle/>
          <a:p>
            <a:pPr algn="ctr">
              <a:lnSpc>
                <a:spcPts val="5159"/>
              </a:lnSpc>
            </a:pPr>
            <a:r>
              <a:rPr lang="en-US" sz="4299">
                <a:solidFill>
                  <a:srgbClr val="292828"/>
                </a:solidFill>
                <a:latin typeface="Calistoga"/>
                <a:ea typeface="Calistoga"/>
                <a:cs typeface="Calistoga"/>
                <a:sym typeface="Calistoga"/>
              </a:rPr>
              <a:t>Upaya Meningkatkan Peran Warga Negara dalam Menjaga Keutuhan Ideologi Pancasila dan NKRI</a:t>
            </a:r>
          </a:p>
          <a:p>
            <a:pPr algn="ctr">
              <a:lnSpc>
                <a:spcPts val="5159"/>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1104164" y="3074009"/>
            <a:ext cx="8039836" cy="4160615"/>
          </a:xfrm>
          <a:custGeom>
            <a:avLst/>
            <a:gdLst/>
            <a:ahLst/>
            <a:cxnLst/>
            <a:rect r="r" b="b" t="t" l="l"/>
            <a:pathLst>
              <a:path h="4160615" w="8039836">
                <a:moveTo>
                  <a:pt x="0" y="0"/>
                </a:moveTo>
                <a:lnTo>
                  <a:pt x="8039836" y="0"/>
                </a:lnTo>
                <a:lnTo>
                  <a:pt x="8039836" y="4160615"/>
                </a:lnTo>
                <a:lnTo>
                  <a:pt x="0" y="416061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8" id="8"/>
          <p:cNvSpPr txBox="true"/>
          <p:nvPr/>
        </p:nvSpPr>
        <p:spPr>
          <a:xfrm rot="0">
            <a:off x="1879149" y="3551107"/>
            <a:ext cx="6489867" cy="3278492"/>
          </a:xfrm>
          <a:prstGeom prst="rect">
            <a:avLst/>
          </a:prstGeom>
        </p:spPr>
        <p:txBody>
          <a:bodyPr anchor="t" rtlCol="false" tIns="0" lIns="0" bIns="0" rIns="0">
            <a:spAutoFit/>
          </a:bodyPr>
          <a:lstStyle/>
          <a:p>
            <a:pPr algn="l">
              <a:lnSpc>
                <a:spcPts val="2918"/>
              </a:lnSpc>
            </a:pPr>
            <a:r>
              <a:rPr lang="en-US" sz="2084" b="true">
                <a:solidFill>
                  <a:srgbClr val="292828"/>
                </a:solidFill>
                <a:latin typeface="Helios Bold"/>
                <a:ea typeface="Helios Bold"/>
                <a:cs typeface="Helios Bold"/>
                <a:sym typeface="Helios Bold"/>
              </a:rPr>
              <a:t>Melalui Pendidikan Nilai-Nilai Pancasila di Rumah</a:t>
            </a:r>
          </a:p>
          <a:p>
            <a:pPr algn="l">
              <a:lnSpc>
                <a:spcPts val="2918"/>
              </a:lnSpc>
            </a:pPr>
          </a:p>
          <a:p>
            <a:pPr algn="l">
              <a:lnSpc>
                <a:spcPts val="2918"/>
              </a:lnSpc>
            </a:pPr>
            <a:r>
              <a:rPr lang="en-US" sz="2084">
                <a:solidFill>
                  <a:srgbClr val="292828"/>
                </a:solidFill>
                <a:latin typeface="Helios"/>
                <a:ea typeface="Helios"/>
                <a:cs typeface="Helios"/>
                <a:sym typeface="Helios"/>
              </a:rPr>
              <a:t>Pendidikan nilai-nilai Pancasila dapat dilakukan orang tua dengan memberikan teladan dalam mengamalkan nilai-nilai Pancasila dalam kehidupan sehari-hari. Selain itu dapat dilakukan dengan melakukan diskusi keluarga tentang pentingnya Pancasila dan bagaimana menerapkannya dalam kehidupan sehari-hari</a:t>
            </a:r>
          </a:p>
        </p:txBody>
      </p:sp>
      <p:sp>
        <p:nvSpPr>
          <p:cNvPr name="TextBox 9" id="9"/>
          <p:cNvSpPr txBox="true"/>
          <p:nvPr/>
        </p:nvSpPr>
        <p:spPr>
          <a:xfrm rot="0">
            <a:off x="5314987" y="1211876"/>
            <a:ext cx="7658027"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Lingkungan Keluarga</a:t>
            </a:r>
          </a:p>
        </p:txBody>
      </p:sp>
      <p:sp>
        <p:nvSpPr>
          <p:cNvPr name="Freeform 10" id="10"/>
          <p:cNvSpPr/>
          <p:nvPr/>
        </p:nvSpPr>
        <p:spPr>
          <a:xfrm flipH="false" flipV="false" rot="0">
            <a:off x="9470317" y="3128101"/>
            <a:ext cx="7935310" cy="4106523"/>
          </a:xfrm>
          <a:custGeom>
            <a:avLst/>
            <a:gdLst/>
            <a:ahLst/>
            <a:cxnLst/>
            <a:rect r="r" b="b" t="t" l="l"/>
            <a:pathLst>
              <a:path h="4106523" w="7935310">
                <a:moveTo>
                  <a:pt x="0" y="0"/>
                </a:moveTo>
                <a:lnTo>
                  <a:pt x="7935310" y="0"/>
                </a:lnTo>
                <a:lnTo>
                  <a:pt x="7935310" y="4106523"/>
                </a:lnTo>
                <a:lnTo>
                  <a:pt x="0" y="41065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11" id="11"/>
          <p:cNvSpPr txBox="true"/>
          <p:nvPr/>
        </p:nvSpPr>
        <p:spPr>
          <a:xfrm rot="0">
            <a:off x="10043053" y="3457944"/>
            <a:ext cx="7003324" cy="3595533"/>
          </a:xfrm>
          <a:prstGeom prst="rect">
            <a:avLst/>
          </a:prstGeom>
        </p:spPr>
        <p:txBody>
          <a:bodyPr anchor="t" rtlCol="false" tIns="0" lIns="0" bIns="0" rIns="0">
            <a:spAutoFit/>
          </a:bodyPr>
          <a:lstStyle/>
          <a:p>
            <a:pPr algn="l">
              <a:lnSpc>
                <a:spcPts val="2880"/>
              </a:lnSpc>
            </a:pPr>
            <a:r>
              <a:rPr lang="en-US" sz="2057" b="true">
                <a:solidFill>
                  <a:srgbClr val="292828"/>
                </a:solidFill>
                <a:latin typeface="Helios Bold"/>
                <a:ea typeface="Helios Bold"/>
                <a:cs typeface="Helios Bold"/>
                <a:sym typeface="Helios Bold"/>
              </a:rPr>
              <a:t>Kegiatan Keluarga yang Menguatkan Pancasila</a:t>
            </a:r>
          </a:p>
          <a:p>
            <a:pPr algn="l">
              <a:lnSpc>
                <a:spcPts val="2880"/>
              </a:lnSpc>
            </a:pPr>
          </a:p>
          <a:p>
            <a:pPr algn="l">
              <a:lnSpc>
                <a:spcPts val="2880"/>
              </a:lnSpc>
            </a:pPr>
            <a:r>
              <a:rPr lang="en-US" sz="2057">
                <a:solidFill>
                  <a:srgbClr val="292828"/>
                </a:solidFill>
                <a:latin typeface="Helios"/>
                <a:ea typeface="Helios"/>
                <a:cs typeface="Helios"/>
                <a:sym typeface="Helios"/>
              </a:rPr>
              <a:t>Kegiatan keluarga yang menguatkan Pancasila dapat dilakukan dengan mengajak anak-anak untuk terlibat dalam kegiatan sosial yang bermanfaat bagi masyarakat, seperti bakti sosial, donor darah, atau kegiatan lingkungan. Selain itu dapat dilakukan dengan mengunjungi tempat-tempat bersejarah untuk mengenalkan anak-anak pada sejarah perjuangan bangsa dan nilai-nilai kebangsaan.</a:t>
            </a:r>
          </a:p>
          <a:p>
            <a:pPr algn="l">
              <a:lnSpc>
                <a:spcPts val="2880"/>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1104164" y="2156444"/>
            <a:ext cx="7788983" cy="4030799"/>
          </a:xfrm>
          <a:custGeom>
            <a:avLst/>
            <a:gdLst/>
            <a:ahLst/>
            <a:cxnLst/>
            <a:rect r="r" b="b" t="t" l="l"/>
            <a:pathLst>
              <a:path h="4030799" w="7788983">
                <a:moveTo>
                  <a:pt x="0" y="0"/>
                </a:moveTo>
                <a:lnTo>
                  <a:pt x="7788983" y="0"/>
                </a:lnTo>
                <a:lnTo>
                  <a:pt x="7788983" y="4030798"/>
                </a:lnTo>
                <a:lnTo>
                  <a:pt x="0" y="40307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8" id="8"/>
          <p:cNvSpPr txBox="true"/>
          <p:nvPr/>
        </p:nvSpPr>
        <p:spPr>
          <a:xfrm rot="0">
            <a:off x="1854968" y="2617170"/>
            <a:ext cx="6287375" cy="3177685"/>
          </a:xfrm>
          <a:prstGeom prst="rect">
            <a:avLst/>
          </a:prstGeom>
        </p:spPr>
        <p:txBody>
          <a:bodyPr anchor="t" rtlCol="false" tIns="0" lIns="0" bIns="0" rIns="0">
            <a:spAutoFit/>
          </a:bodyPr>
          <a:lstStyle/>
          <a:p>
            <a:pPr algn="l">
              <a:lnSpc>
                <a:spcPts val="2827"/>
              </a:lnSpc>
            </a:pPr>
            <a:r>
              <a:rPr lang="en-US" sz="2019" b="true">
                <a:solidFill>
                  <a:srgbClr val="292828"/>
                </a:solidFill>
                <a:latin typeface="Helios Bold"/>
                <a:ea typeface="Helios Bold"/>
                <a:cs typeface="Helios Bold"/>
                <a:sym typeface="Helios Bold"/>
              </a:rPr>
              <a:t>Melalui Pendidikan Pancasila di Sekolah</a:t>
            </a:r>
          </a:p>
          <a:p>
            <a:pPr algn="l">
              <a:lnSpc>
                <a:spcPts val="2827"/>
              </a:lnSpc>
            </a:pPr>
          </a:p>
          <a:p>
            <a:pPr algn="l">
              <a:lnSpc>
                <a:spcPts val="2827"/>
              </a:lnSpc>
            </a:pPr>
            <a:r>
              <a:rPr lang="en-US" sz="2019">
                <a:solidFill>
                  <a:srgbClr val="292828"/>
                </a:solidFill>
                <a:latin typeface="Helios"/>
                <a:ea typeface="Helios"/>
                <a:cs typeface="Helios"/>
                <a:sym typeface="Helios"/>
              </a:rPr>
              <a:t>Pendidikan Pancasila sebagai bagian integral dari kurikulum sekolah tingkat dasar hingga menengah. Selain itu dapat dilakukan dengan menggunakan metode pembelajaran yang interaktif seperti diskusi, debat, dan simulasi untuk mengajarkan nilai-nilai Pancasila.</a:t>
            </a:r>
          </a:p>
          <a:p>
            <a:pPr algn="l">
              <a:lnSpc>
                <a:spcPts val="2827"/>
              </a:lnSpc>
            </a:pPr>
          </a:p>
        </p:txBody>
      </p:sp>
      <p:sp>
        <p:nvSpPr>
          <p:cNvPr name="TextBox 9" id="9"/>
          <p:cNvSpPr txBox="true"/>
          <p:nvPr/>
        </p:nvSpPr>
        <p:spPr>
          <a:xfrm rot="0">
            <a:off x="5314987" y="1211876"/>
            <a:ext cx="7658027"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Lingkungan Sekolah</a:t>
            </a:r>
          </a:p>
        </p:txBody>
      </p:sp>
      <p:sp>
        <p:nvSpPr>
          <p:cNvPr name="Freeform 10" id="10"/>
          <p:cNvSpPr/>
          <p:nvPr/>
        </p:nvSpPr>
        <p:spPr>
          <a:xfrm flipH="false" flipV="false" rot="0">
            <a:off x="9470317" y="2210536"/>
            <a:ext cx="7788983" cy="4030799"/>
          </a:xfrm>
          <a:custGeom>
            <a:avLst/>
            <a:gdLst/>
            <a:ahLst/>
            <a:cxnLst/>
            <a:rect r="r" b="b" t="t" l="l"/>
            <a:pathLst>
              <a:path h="4030799" w="7788983">
                <a:moveTo>
                  <a:pt x="0" y="0"/>
                </a:moveTo>
                <a:lnTo>
                  <a:pt x="7788983" y="0"/>
                </a:lnTo>
                <a:lnTo>
                  <a:pt x="7788983" y="4030798"/>
                </a:lnTo>
                <a:lnTo>
                  <a:pt x="0" y="40307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11" id="11"/>
          <p:cNvSpPr txBox="true"/>
          <p:nvPr/>
        </p:nvSpPr>
        <p:spPr>
          <a:xfrm rot="0">
            <a:off x="10032492" y="2533418"/>
            <a:ext cx="6874183" cy="2472835"/>
          </a:xfrm>
          <a:prstGeom prst="rect">
            <a:avLst/>
          </a:prstGeom>
        </p:spPr>
        <p:txBody>
          <a:bodyPr anchor="t" rtlCol="false" tIns="0" lIns="0" bIns="0" rIns="0">
            <a:spAutoFit/>
          </a:bodyPr>
          <a:lstStyle/>
          <a:p>
            <a:pPr algn="l">
              <a:lnSpc>
                <a:spcPts val="2827"/>
              </a:lnSpc>
            </a:pPr>
            <a:r>
              <a:rPr lang="en-US" sz="2019" b="true">
                <a:solidFill>
                  <a:srgbClr val="292828"/>
                </a:solidFill>
                <a:latin typeface="Helios Bold"/>
                <a:ea typeface="Helios Bold"/>
                <a:cs typeface="Helios Bold"/>
                <a:sym typeface="Helios Bold"/>
              </a:rPr>
              <a:t>Melalui Kegiatan Ekstrakulikuler</a:t>
            </a:r>
          </a:p>
          <a:p>
            <a:pPr algn="l">
              <a:lnSpc>
                <a:spcPts val="2827"/>
              </a:lnSpc>
            </a:pPr>
          </a:p>
          <a:p>
            <a:pPr algn="l">
              <a:lnSpc>
                <a:spcPts val="2827"/>
              </a:lnSpc>
            </a:pPr>
            <a:r>
              <a:rPr lang="en-US" sz="2019">
                <a:solidFill>
                  <a:srgbClr val="292828"/>
                </a:solidFill>
                <a:latin typeface="Helios"/>
                <a:ea typeface="Helios"/>
                <a:cs typeface="Helios"/>
                <a:sym typeface="Helios"/>
              </a:rPr>
              <a:t>Membentuk klub atau organisasi di sekolah yang berfokus pada penguatan nilai-nilai Pancasila melalui kegiatan sosial, seni, dan budaya. Selain itu dapat dilakukan dengan menyelenggarakan lomba debat, pidato, dan karya tulis tentang Pancasila dan nasionalisme</a:t>
            </a:r>
          </a:p>
        </p:txBody>
      </p:sp>
      <p:sp>
        <p:nvSpPr>
          <p:cNvPr name="Freeform 12" id="12"/>
          <p:cNvSpPr/>
          <p:nvPr/>
        </p:nvSpPr>
        <p:spPr>
          <a:xfrm flipH="false" flipV="false" rot="0">
            <a:off x="5184031" y="5822751"/>
            <a:ext cx="7788983" cy="4030799"/>
          </a:xfrm>
          <a:custGeom>
            <a:avLst/>
            <a:gdLst/>
            <a:ahLst/>
            <a:cxnLst/>
            <a:rect r="r" b="b" t="t" l="l"/>
            <a:pathLst>
              <a:path h="4030799" w="7788983">
                <a:moveTo>
                  <a:pt x="0" y="0"/>
                </a:moveTo>
                <a:lnTo>
                  <a:pt x="7788982" y="0"/>
                </a:lnTo>
                <a:lnTo>
                  <a:pt x="7788982" y="4030798"/>
                </a:lnTo>
                <a:lnTo>
                  <a:pt x="0" y="40307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13" id="13"/>
          <p:cNvSpPr txBox="true"/>
          <p:nvPr/>
        </p:nvSpPr>
        <p:spPr>
          <a:xfrm rot="0">
            <a:off x="5714854" y="6481052"/>
            <a:ext cx="6874183" cy="3177685"/>
          </a:xfrm>
          <a:prstGeom prst="rect">
            <a:avLst/>
          </a:prstGeom>
        </p:spPr>
        <p:txBody>
          <a:bodyPr anchor="t" rtlCol="false" tIns="0" lIns="0" bIns="0" rIns="0">
            <a:spAutoFit/>
          </a:bodyPr>
          <a:lstStyle/>
          <a:p>
            <a:pPr algn="l">
              <a:lnSpc>
                <a:spcPts val="2827"/>
              </a:lnSpc>
            </a:pPr>
            <a:r>
              <a:rPr lang="en-US" sz="2019" b="true">
                <a:solidFill>
                  <a:srgbClr val="292828"/>
                </a:solidFill>
                <a:latin typeface="Helios Bold"/>
                <a:ea typeface="Helios Bold"/>
                <a:cs typeface="Helios Bold"/>
                <a:sym typeface="Helios Bold"/>
              </a:rPr>
              <a:t>Pembiasaan Nilai-Nilai Pancasila</a:t>
            </a:r>
          </a:p>
          <a:p>
            <a:pPr algn="l">
              <a:lnSpc>
                <a:spcPts val="2827"/>
              </a:lnSpc>
            </a:pPr>
          </a:p>
          <a:p>
            <a:pPr algn="l">
              <a:lnSpc>
                <a:spcPts val="2827"/>
              </a:lnSpc>
            </a:pPr>
            <a:r>
              <a:rPr lang="en-US" sz="2019">
                <a:solidFill>
                  <a:srgbClr val="292828"/>
                </a:solidFill>
                <a:latin typeface="Helios"/>
                <a:ea typeface="Helios"/>
                <a:cs typeface="Helios"/>
                <a:sym typeface="Helios"/>
              </a:rPr>
              <a:t>Menyelenggarakan upacara bendera secara rutin untuk menanamkan rasa cinta tanah air dan semangat kebangsaan. Selain itu dapat dilakukan dengan menyelenggarakan program gotong royong di lingkungan sekolah untuk membangun sikap kebersamaan dan solidaritas.</a:t>
            </a:r>
          </a:p>
          <a:p>
            <a:pPr algn="l">
              <a:lnSpc>
                <a:spcPts val="2827"/>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1104164" y="2156444"/>
            <a:ext cx="7788983" cy="4030799"/>
          </a:xfrm>
          <a:custGeom>
            <a:avLst/>
            <a:gdLst/>
            <a:ahLst/>
            <a:cxnLst/>
            <a:rect r="r" b="b" t="t" l="l"/>
            <a:pathLst>
              <a:path h="4030799" w="7788983">
                <a:moveTo>
                  <a:pt x="0" y="0"/>
                </a:moveTo>
                <a:lnTo>
                  <a:pt x="7788983" y="0"/>
                </a:lnTo>
                <a:lnTo>
                  <a:pt x="7788983" y="4030798"/>
                </a:lnTo>
                <a:lnTo>
                  <a:pt x="0" y="40307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8" id="8"/>
          <p:cNvSpPr txBox="true"/>
          <p:nvPr/>
        </p:nvSpPr>
        <p:spPr>
          <a:xfrm rot="0">
            <a:off x="1854968" y="2617170"/>
            <a:ext cx="6287375" cy="2825260"/>
          </a:xfrm>
          <a:prstGeom prst="rect">
            <a:avLst/>
          </a:prstGeom>
        </p:spPr>
        <p:txBody>
          <a:bodyPr anchor="t" rtlCol="false" tIns="0" lIns="0" bIns="0" rIns="0">
            <a:spAutoFit/>
          </a:bodyPr>
          <a:lstStyle/>
          <a:p>
            <a:pPr algn="l">
              <a:lnSpc>
                <a:spcPts val="2827"/>
              </a:lnSpc>
            </a:pPr>
            <a:r>
              <a:rPr lang="en-US" sz="2019" b="true">
                <a:solidFill>
                  <a:srgbClr val="292828"/>
                </a:solidFill>
                <a:latin typeface="Helios Bold"/>
                <a:ea typeface="Helios Bold"/>
                <a:cs typeface="Helios Bold"/>
                <a:sym typeface="Helios Bold"/>
              </a:rPr>
              <a:t>Program Sosialisasi dan Edukasi</a:t>
            </a:r>
          </a:p>
          <a:p>
            <a:pPr algn="l">
              <a:lnSpc>
                <a:spcPts val="2827"/>
              </a:lnSpc>
            </a:pPr>
          </a:p>
          <a:p>
            <a:pPr algn="l">
              <a:lnSpc>
                <a:spcPts val="2827"/>
              </a:lnSpc>
            </a:pPr>
            <a:r>
              <a:rPr lang="en-US" sz="2019">
                <a:solidFill>
                  <a:srgbClr val="292828"/>
                </a:solidFill>
                <a:latin typeface="Helios"/>
                <a:ea typeface="Helios"/>
                <a:cs typeface="Helios"/>
                <a:sym typeface="Helios"/>
              </a:rPr>
              <a:t>Menyelenggarakan penyuluhan dan seminar tentang Pancasila di berbagai komunitas, RT/RW, dan organisasi masyarakat. Selain itu dapat dilakukan dengan kampanye tentang pentingnya Pancasila melalui media massa dan media sosial.</a:t>
            </a:r>
          </a:p>
          <a:p>
            <a:pPr algn="l">
              <a:lnSpc>
                <a:spcPts val="2827"/>
              </a:lnSpc>
            </a:pPr>
          </a:p>
        </p:txBody>
      </p:sp>
      <p:sp>
        <p:nvSpPr>
          <p:cNvPr name="TextBox 9" id="9"/>
          <p:cNvSpPr txBox="true"/>
          <p:nvPr/>
        </p:nvSpPr>
        <p:spPr>
          <a:xfrm rot="0">
            <a:off x="5314987" y="1211876"/>
            <a:ext cx="7658027"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Lingkungan Masyarakat</a:t>
            </a:r>
          </a:p>
        </p:txBody>
      </p:sp>
      <p:sp>
        <p:nvSpPr>
          <p:cNvPr name="Freeform 10" id="10"/>
          <p:cNvSpPr/>
          <p:nvPr/>
        </p:nvSpPr>
        <p:spPr>
          <a:xfrm flipH="false" flipV="false" rot="0">
            <a:off x="9470317" y="2210536"/>
            <a:ext cx="7788983" cy="4030799"/>
          </a:xfrm>
          <a:custGeom>
            <a:avLst/>
            <a:gdLst/>
            <a:ahLst/>
            <a:cxnLst/>
            <a:rect r="r" b="b" t="t" l="l"/>
            <a:pathLst>
              <a:path h="4030799" w="7788983">
                <a:moveTo>
                  <a:pt x="0" y="0"/>
                </a:moveTo>
                <a:lnTo>
                  <a:pt x="7788983" y="0"/>
                </a:lnTo>
                <a:lnTo>
                  <a:pt x="7788983" y="4030798"/>
                </a:lnTo>
                <a:lnTo>
                  <a:pt x="0" y="40307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11" id="11"/>
          <p:cNvSpPr txBox="true"/>
          <p:nvPr/>
        </p:nvSpPr>
        <p:spPr>
          <a:xfrm rot="0">
            <a:off x="10221121" y="2735401"/>
            <a:ext cx="6874183" cy="2825260"/>
          </a:xfrm>
          <a:prstGeom prst="rect">
            <a:avLst/>
          </a:prstGeom>
        </p:spPr>
        <p:txBody>
          <a:bodyPr anchor="t" rtlCol="false" tIns="0" lIns="0" bIns="0" rIns="0">
            <a:spAutoFit/>
          </a:bodyPr>
          <a:lstStyle/>
          <a:p>
            <a:pPr algn="l">
              <a:lnSpc>
                <a:spcPts val="2827"/>
              </a:lnSpc>
            </a:pPr>
            <a:r>
              <a:rPr lang="en-US" sz="2019" b="true">
                <a:solidFill>
                  <a:srgbClr val="292828"/>
                </a:solidFill>
                <a:latin typeface="Helios Bold"/>
                <a:ea typeface="Helios Bold"/>
                <a:cs typeface="Helios Bold"/>
                <a:sym typeface="Helios Bold"/>
              </a:rPr>
              <a:t>Penguatan Komunitas</a:t>
            </a:r>
          </a:p>
          <a:p>
            <a:pPr algn="l">
              <a:lnSpc>
                <a:spcPts val="2827"/>
              </a:lnSpc>
            </a:pPr>
          </a:p>
          <a:p>
            <a:pPr algn="l">
              <a:lnSpc>
                <a:spcPts val="2827"/>
              </a:lnSpc>
            </a:pPr>
            <a:r>
              <a:rPr lang="en-US" sz="2019">
                <a:solidFill>
                  <a:srgbClr val="292828"/>
                </a:solidFill>
                <a:latin typeface="Helios"/>
                <a:ea typeface="Helios"/>
                <a:cs typeface="Helios"/>
                <a:sym typeface="Helios"/>
              </a:rPr>
              <a:t>Membentuk kelompok diskusi di masyarakat yang membahas isu-isu terkait Pancasila dan nasionalisme. Selain itu dapat dilakukan dengan mengadakan program yang melibatkan masyarakat dalam kegiatan gotong royong, perlindungan lingkungan, dan bantuan sosial.</a:t>
            </a:r>
          </a:p>
          <a:p>
            <a:pPr algn="l">
              <a:lnSpc>
                <a:spcPts val="2827"/>
              </a:lnSpc>
            </a:pPr>
          </a:p>
        </p:txBody>
      </p:sp>
      <p:sp>
        <p:nvSpPr>
          <p:cNvPr name="Freeform 12" id="12"/>
          <p:cNvSpPr/>
          <p:nvPr/>
        </p:nvSpPr>
        <p:spPr>
          <a:xfrm flipH="false" flipV="false" rot="0">
            <a:off x="5184031" y="5822751"/>
            <a:ext cx="7788983" cy="4030799"/>
          </a:xfrm>
          <a:custGeom>
            <a:avLst/>
            <a:gdLst/>
            <a:ahLst/>
            <a:cxnLst/>
            <a:rect r="r" b="b" t="t" l="l"/>
            <a:pathLst>
              <a:path h="4030799" w="7788983">
                <a:moveTo>
                  <a:pt x="0" y="0"/>
                </a:moveTo>
                <a:lnTo>
                  <a:pt x="7788982" y="0"/>
                </a:lnTo>
                <a:lnTo>
                  <a:pt x="7788982" y="4030798"/>
                </a:lnTo>
                <a:lnTo>
                  <a:pt x="0" y="40307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13" id="13"/>
          <p:cNvSpPr txBox="true"/>
          <p:nvPr/>
        </p:nvSpPr>
        <p:spPr>
          <a:xfrm rot="0">
            <a:off x="6033226" y="6450969"/>
            <a:ext cx="6874183" cy="3177685"/>
          </a:xfrm>
          <a:prstGeom prst="rect">
            <a:avLst/>
          </a:prstGeom>
        </p:spPr>
        <p:txBody>
          <a:bodyPr anchor="t" rtlCol="false" tIns="0" lIns="0" bIns="0" rIns="0">
            <a:spAutoFit/>
          </a:bodyPr>
          <a:lstStyle/>
          <a:p>
            <a:pPr algn="l">
              <a:lnSpc>
                <a:spcPts val="2827"/>
              </a:lnSpc>
            </a:pPr>
            <a:r>
              <a:rPr lang="en-US" sz="2019" b="true">
                <a:solidFill>
                  <a:srgbClr val="292828"/>
                </a:solidFill>
                <a:latin typeface="Helios Bold"/>
                <a:ea typeface="Helios Bold"/>
                <a:cs typeface="Helios Bold"/>
                <a:sym typeface="Helios Bold"/>
              </a:rPr>
              <a:t>Kegiatan Budaya dan Tradisi</a:t>
            </a:r>
          </a:p>
          <a:p>
            <a:pPr algn="l">
              <a:lnSpc>
                <a:spcPts val="2827"/>
              </a:lnSpc>
            </a:pPr>
          </a:p>
          <a:p>
            <a:pPr algn="l">
              <a:lnSpc>
                <a:spcPts val="2827"/>
              </a:lnSpc>
            </a:pPr>
            <a:r>
              <a:rPr lang="en-US" sz="2019">
                <a:solidFill>
                  <a:srgbClr val="292828"/>
                </a:solidFill>
                <a:latin typeface="Helios"/>
                <a:ea typeface="Helios"/>
                <a:cs typeface="Helios"/>
                <a:sym typeface="Helios"/>
              </a:rPr>
              <a:t>Menyelenggarakan festival budaya yang menampilkan keragaman budaya Indonesia dan menanamkan rasa bangga terhadap identitas nasional. Selain itu dapat dilakukan dengan mengadakan kegiatan untuk memperingati hari-hari besar nasional seperti Hari Kemerdekaan, Hari Pancasila, dan lain-lain.</a:t>
            </a:r>
          </a:p>
          <a:p>
            <a:pPr algn="l">
              <a:lnSpc>
                <a:spcPts val="2827"/>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13207528" y="2543696"/>
            <a:ext cx="3443745" cy="4251537"/>
          </a:xfrm>
          <a:custGeom>
            <a:avLst/>
            <a:gdLst/>
            <a:ahLst/>
            <a:cxnLst/>
            <a:rect r="r" b="b" t="t" l="l"/>
            <a:pathLst>
              <a:path h="4251537" w="3443745">
                <a:moveTo>
                  <a:pt x="0" y="0"/>
                </a:moveTo>
                <a:lnTo>
                  <a:pt x="3443745" y="0"/>
                </a:lnTo>
                <a:lnTo>
                  <a:pt x="3443745" y="4251537"/>
                </a:lnTo>
                <a:lnTo>
                  <a:pt x="0" y="42515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13492422" y="3706521"/>
            <a:ext cx="2873958" cy="2873958"/>
          </a:xfrm>
          <a:custGeom>
            <a:avLst/>
            <a:gdLst/>
            <a:ahLst/>
            <a:cxnLst/>
            <a:rect r="r" b="b" t="t" l="l"/>
            <a:pathLst>
              <a:path h="2873958" w="2873958">
                <a:moveTo>
                  <a:pt x="0" y="0"/>
                </a:moveTo>
                <a:lnTo>
                  <a:pt x="2873958" y="0"/>
                </a:lnTo>
                <a:lnTo>
                  <a:pt x="2873958" y="2873958"/>
                </a:lnTo>
                <a:lnTo>
                  <a:pt x="0" y="2873958"/>
                </a:lnTo>
                <a:lnTo>
                  <a:pt x="0" y="0"/>
                </a:lnTo>
                <a:close/>
              </a:path>
            </a:pathLst>
          </a:custGeom>
          <a:blipFill>
            <a:blip r:embed="rId9"/>
            <a:stretch>
              <a:fillRect l="0" t="0" r="0" b="0"/>
            </a:stretch>
          </a:blipFill>
        </p:spPr>
      </p:sp>
      <p:sp>
        <p:nvSpPr>
          <p:cNvPr name="TextBox 9" id="9"/>
          <p:cNvSpPr txBox="true"/>
          <p:nvPr/>
        </p:nvSpPr>
        <p:spPr>
          <a:xfrm rot="0">
            <a:off x="4902028" y="1886471"/>
            <a:ext cx="7658027"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SIMAK VIDEO INI!</a:t>
            </a:r>
          </a:p>
        </p:txBody>
      </p:sp>
      <p:sp>
        <p:nvSpPr>
          <p:cNvPr name="TextBox 10" id="10"/>
          <p:cNvSpPr txBox="true"/>
          <p:nvPr/>
        </p:nvSpPr>
        <p:spPr>
          <a:xfrm rot="0">
            <a:off x="1908277" y="3936608"/>
            <a:ext cx="10651778" cy="1976755"/>
          </a:xfrm>
          <a:prstGeom prst="rect">
            <a:avLst/>
          </a:prstGeom>
        </p:spPr>
        <p:txBody>
          <a:bodyPr anchor="t" rtlCol="false" tIns="0" lIns="0" bIns="0" rIns="0">
            <a:spAutoFit/>
          </a:bodyPr>
          <a:lstStyle/>
          <a:p>
            <a:pPr algn="ctr">
              <a:lnSpc>
                <a:spcPts val="3919"/>
              </a:lnSpc>
            </a:pPr>
            <a:r>
              <a:rPr lang="en-US" sz="2799">
                <a:solidFill>
                  <a:srgbClr val="292828"/>
                </a:solidFill>
                <a:latin typeface="Helios"/>
                <a:ea typeface="Helios"/>
                <a:cs typeface="Helios"/>
                <a:sym typeface="Helios"/>
              </a:rPr>
              <a:t>Perilaku yang menunjukkan sikap menjaga keutuhan NKRI</a:t>
            </a:r>
          </a:p>
          <a:p>
            <a:pPr algn="ctr">
              <a:lnSpc>
                <a:spcPts val="3919"/>
              </a:lnSpc>
            </a:pPr>
            <a:r>
              <a:rPr lang="en-US" sz="2799" u="sng">
                <a:solidFill>
                  <a:srgbClr val="292828"/>
                </a:solidFill>
                <a:latin typeface="Helios"/>
                <a:ea typeface="Helios"/>
                <a:cs typeface="Helios"/>
                <a:sym typeface="Helios"/>
                <a:hlinkClick r:id="rId10" tooltip="https://youtu.be/q_jtjkRNF7M?si=6i_tgFzHRGRLYhdk"/>
              </a:rPr>
              <a:t>Kenapa ada Gubernur, Walikota dan Bupati? Sistem Desentralisasi</a:t>
            </a:r>
          </a:p>
          <a:p>
            <a:pPr algn="ctr">
              <a:lnSpc>
                <a:spcPts val="3919"/>
              </a:lnSpc>
            </a:pPr>
          </a:p>
          <a:p>
            <a:pPr algn="ctr">
              <a:lnSpc>
                <a:spcPts val="3919"/>
              </a:lnSpc>
              <a:spcBef>
                <a:spcPct val="0"/>
              </a:spcBef>
            </a:pPr>
            <a:r>
              <a:rPr lang="en-US" sz="2799" u="sng">
                <a:solidFill>
                  <a:srgbClr val="292828"/>
                </a:solidFill>
                <a:latin typeface="Helios"/>
                <a:ea typeface="Helios"/>
                <a:cs typeface="Helios"/>
                <a:sym typeface="Helios"/>
                <a:hlinkClick r:id="rId11" tooltip="https://youtu.be/q_jtjkRNF7M?si=6i_tgFzHRGRLYhdk"/>
              </a:rPr>
              <a:t>https://youtu.be/Y7cjma3cTNM?si=8BMmZ54iILO3wr6Z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2285326">
            <a:off x="13570980" y="389097"/>
            <a:ext cx="5802870" cy="1806143"/>
          </a:xfrm>
          <a:custGeom>
            <a:avLst/>
            <a:gdLst/>
            <a:ahLst/>
            <a:cxnLst/>
            <a:rect r="r" b="b" t="t" l="l"/>
            <a:pathLst>
              <a:path h="1806143" w="5802870">
                <a:moveTo>
                  <a:pt x="0" y="0"/>
                </a:moveTo>
                <a:lnTo>
                  <a:pt x="5802870" y="0"/>
                </a:lnTo>
                <a:lnTo>
                  <a:pt x="5802870" y="1806143"/>
                </a:lnTo>
                <a:lnTo>
                  <a:pt x="0" y="18061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2286000">
            <a:off x="-1086061" y="389435"/>
            <a:ext cx="5802870" cy="1806143"/>
          </a:xfrm>
          <a:custGeom>
            <a:avLst/>
            <a:gdLst/>
            <a:ahLst/>
            <a:cxnLst/>
            <a:rect r="r" b="b" t="t" l="l"/>
            <a:pathLst>
              <a:path h="1806143" w="5802870">
                <a:moveTo>
                  <a:pt x="5802869" y="0"/>
                </a:moveTo>
                <a:lnTo>
                  <a:pt x="0" y="0"/>
                </a:lnTo>
                <a:lnTo>
                  <a:pt x="0" y="1806143"/>
                </a:lnTo>
                <a:lnTo>
                  <a:pt x="5802869" y="1806143"/>
                </a:lnTo>
                <a:lnTo>
                  <a:pt x="580286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7631275" y="9258300"/>
            <a:ext cx="3025450" cy="2019488"/>
          </a:xfrm>
          <a:custGeom>
            <a:avLst/>
            <a:gdLst/>
            <a:ahLst/>
            <a:cxnLst/>
            <a:rect r="r" b="b" t="t" l="l"/>
            <a:pathLst>
              <a:path h="2019488" w="3025450">
                <a:moveTo>
                  <a:pt x="0" y="0"/>
                </a:moveTo>
                <a:lnTo>
                  <a:pt x="3025450" y="0"/>
                </a:lnTo>
                <a:lnTo>
                  <a:pt x="3025450" y="2019488"/>
                </a:lnTo>
                <a:lnTo>
                  <a:pt x="0" y="20194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5813999">
            <a:off x="16788951"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3534884" y="16463"/>
            <a:ext cx="11246091" cy="8055013"/>
          </a:xfrm>
          <a:custGeom>
            <a:avLst/>
            <a:gdLst/>
            <a:ahLst/>
            <a:cxnLst/>
            <a:rect r="r" b="b" t="t" l="l"/>
            <a:pathLst>
              <a:path h="8055013" w="11246091">
                <a:moveTo>
                  <a:pt x="0" y="0"/>
                </a:moveTo>
                <a:lnTo>
                  <a:pt x="11246090" y="0"/>
                </a:lnTo>
                <a:lnTo>
                  <a:pt x="11246090" y="8055012"/>
                </a:lnTo>
                <a:lnTo>
                  <a:pt x="0" y="805501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sp>
        <p:nvSpPr>
          <p:cNvPr name="Freeform 9" id="9"/>
          <p:cNvSpPr/>
          <p:nvPr/>
        </p:nvSpPr>
        <p:spPr>
          <a:xfrm flipH="false" flipV="false" rot="0">
            <a:off x="1028700" y="2297251"/>
            <a:ext cx="5012367" cy="11046539"/>
          </a:xfrm>
          <a:custGeom>
            <a:avLst/>
            <a:gdLst/>
            <a:ahLst/>
            <a:cxnLst/>
            <a:rect r="r" b="b" t="t" l="l"/>
            <a:pathLst>
              <a:path h="11046539" w="5012367">
                <a:moveTo>
                  <a:pt x="0" y="0"/>
                </a:moveTo>
                <a:lnTo>
                  <a:pt x="5012367" y="0"/>
                </a:lnTo>
                <a:lnTo>
                  <a:pt x="5012367" y="11046539"/>
                </a:lnTo>
                <a:lnTo>
                  <a:pt x="0" y="1104653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false" rot="0">
            <a:off x="13089534" y="2297251"/>
            <a:ext cx="3382881" cy="11046143"/>
          </a:xfrm>
          <a:custGeom>
            <a:avLst/>
            <a:gdLst/>
            <a:ahLst/>
            <a:cxnLst/>
            <a:rect r="r" b="b" t="t" l="l"/>
            <a:pathLst>
              <a:path h="11046143" w="3382881">
                <a:moveTo>
                  <a:pt x="0" y="0"/>
                </a:moveTo>
                <a:lnTo>
                  <a:pt x="3382881" y="0"/>
                </a:lnTo>
                <a:lnTo>
                  <a:pt x="3382881" y="11046142"/>
                </a:lnTo>
                <a:lnTo>
                  <a:pt x="0" y="11046142"/>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1" id="11"/>
          <p:cNvSpPr txBox="true"/>
          <p:nvPr/>
        </p:nvSpPr>
        <p:spPr>
          <a:xfrm rot="0">
            <a:off x="5595709" y="2582162"/>
            <a:ext cx="7590668" cy="3248025"/>
          </a:xfrm>
          <a:prstGeom prst="rect">
            <a:avLst/>
          </a:prstGeom>
        </p:spPr>
        <p:txBody>
          <a:bodyPr anchor="t" rtlCol="false" tIns="0" lIns="0" bIns="0" rIns="0">
            <a:spAutoFit/>
          </a:bodyPr>
          <a:lstStyle/>
          <a:p>
            <a:pPr algn="ctr">
              <a:lnSpc>
                <a:spcPts val="5159"/>
              </a:lnSpc>
            </a:pPr>
            <a:r>
              <a:rPr lang="en-US" sz="4299">
                <a:solidFill>
                  <a:srgbClr val="292828"/>
                </a:solidFill>
                <a:latin typeface="Calistoga"/>
                <a:ea typeface="Calistoga"/>
                <a:cs typeface="Calistoga"/>
                <a:sym typeface="Calistoga"/>
              </a:rPr>
              <a:t>Contoh Konkret Peran Warga Negara Di Lingkungan Keluarga, Sekolah, Masyarakat Dan Kehidupan Berbangsa Dan Bernegara</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7563882" y="2907574"/>
            <a:ext cx="9695418" cy="5017379"/>
          </a:xfrm>
          <a:custGeom>
            <a:avLst/>
            <a:gdLst/>
            <a:ahLst/>
            <a:cxnLst/>
            <a:rect r="r" b="b" t="t" l="l"/>
            <a:pathLst>
              <a:path h="5017379" w="9695418">
                <a:moveTo>
                  <a:pt x="0" y="0"/>
                </a:moveTo>
                <a:lnTo>
                  <a:pt x="9695418" y="0"/>
                </a:lnTo>
                <a:lnTo>
                  <a:pt x="9695418" y="5017379"/>
                </a:lnTo>
                <a:lnTo>
                  <a:pt x="0" y="501737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8" id="8"/>
          <p:cNvSpPr/>
          <p:nvPr/>
        </p:nvSpPr>
        <p:spPr>
          <a:xfrm flipH="false" flipV="false" rot="0">
            <a:off x="1473716" y="3639424"/>
            <a:ext cx="6090165" cy="4057573"/>
          </a:xfrm>
          <a:custGeom>
            <a:avLst/>
            <a:gdLst/>
            <a:ahLst/>
            <a:cxnLst/>
            <a:rect r="r" b="b" t="t" l="l"/>
            <a:pathLst>
              <a:path h="4057573" w="6090165">
                <a:moveTo>
                  <a:pt x="0" y="0"/>
                </a:moveTo>
                <a:lnTo>
                  <a:pt x="6090166" y="0"/>
                </a:lnTo>
                <a:lnTo>
                  <a:pt x="6090166" y="4057573"/>
                </a:lnTo>
                <a:lnTo>
                  <a:pt x="0" y="4057573"/>
                </a:lnTo>
                <a:lnTo>
                  <a:pt x="0" y="0"/>
                </a:lnTo>
                <a:close/>
              </a:path>
            </a:pathLst>
          </a:custGeom>
          <a:blipFill>
            <a:blip r:embed="rId9"/>
            <a:stretch>
              <a:fillRect l="0" t="0" r="0" b="0"/>
            </a:stretch>
          </a:blipFill>
        </p:spPr>
      </p:sp>
      <p:sp>
        <p:nvSpPr>
          <p:cNvPr name="TextBox 9" id="9"/>
          <p:cNvSpPr txBox="true"/>
          <p:nvPr/>
        </p:nvSpPr>
        <p:spPr>
          <a:xfrm rot="0">
            <a:off x="8036356" y="3582274"/>
            <a:ext cx="8823321" cy="3852770"/>
          </a:xfrm>
          <a:prstGeom prst="rect">
            <a:avLst/>
          </a:prstGeom>
        </p:spPr>
        <p:txBody>
          <a:bodyPr anchor="t" rtlCol="false" tIns="0" lIns="0" bIns="0" rIns="0">
            <a:spAutoFit/>
          </a:bodyPr>
          <a:lstStyle/>
          <a:p>
            <a:pPr algn="l" marL="597459" indent="-298729" lvl="1">
              <a:lnSpc>
                <a:spcPts val="3874"/>
              </a:lnSpc>
              <a:buAutoNum type="arabicPeriod" startAt="1"/>
            </a:pPr>
            <a:r>
              <a:rPr lang="en-US" sz="2767">
                <a:solidFill>
                  <a:srgbClr val="292828"/>
                </a:solidFill>
                <a:latin typeface="Helios"/>
                <a:ea typeface="Helios"/>
                <a:cs typeface="Helios"/>
                <a:sym typeface="Helios"/>
              </a:rPr>
              <a:t>Menghormati dan menghargai antaranggota keluarga</a:t>
            </a:r>
          </a:p>
          <a:p>
            <a:pPr algn="l" marL="597459" indent="-298729" lvl="1">
              <a:lnSpc>
                <a:spcPts val="3874"/>
              </a:lnSpc>
              <a:buAutoNum type="arabicPeriod" startAt="1"/>
            </a:pPr>
            <a:r>
              <a:rPr lang="en-US" sz="2767">
                <a:solidFill>
                  <a:srgbClr val="292828"/>
                </a:solidFill>
                <a:latin typeface="Helios"/>
                <a:ea typeface="Helios"/>
                <a:cs typeface="Helios"/>
                <a:sym typeface="Helios"/>
              </a:rPr>
              <a:t>Menjaga komunikasi yang baik dan harmonis di dalam keluarga.</a:t>
            </a:r>
          </a:p>
          <a:p>
            <a:pPr algn="l" marL="597459" indent="-298729" lvl="1">
              <a:lnSpc>
                <a:spcPts val="3874"/>
              </a:lnSpc>
              <a:buAutoNum type="arabicPeriod" startAt="1"/>
            </a:pPr>
            <a:r>
              <a:rPr lang="en-US" sz="2767">
                <a:solidFill>
                  <a:srgbClr val="292828"/>
                </a:solidFill>
                <a:latin typeface="Helios"/>
                <a:ea typeface="Helios"/>
                <a:cs typeface="Helios"/>
                <a:sym typeface="Helios"/>
              </a:rPr>
              <a:t>Bersikap dan berperilaku sesuai nilai-nilai Pancasila</a:t>
            </a:r>
          </a:p>
          <a:p>
            <a:pPr algn="l" marL="597459" indent="-298729" lvl="1">
              <a:lnSpc>
                <a:spcPts val="3874"/>
              </a:lnSpc>
              <a:buAutoNum type="arabicPeriod" startAt="1"/>
            </a:pPr>
            <a:r>
              <a:rPr lang="en-US" sz="2767">
                <a:solidFill>
                  <a:srgbClr val="292828"/>
                </a:solidFill>
                <a:latin typeface="Helios"/>
                <a:ea typeface="Helios"/>
                <a:cs typeface="Helios"/>
                <a:sym typeface="Helios"/>
              </a:rPr>
              <a:t>Membantu anggota keluarga yang membutuhkan</a:t>
            </a:r>
          </a:p>
          <a:p>
            <a:pPr algn="l" marL="597459" indent="-298729" lvl="1">
              <a:lnSpc>
                <a:spcPts val="3874"/>
              </a:lnSpc>
              <a:buAutoNum type="arabicPeriod" startAt="1"/>
            </a:pPr>
            <a:r>
              <a:rPr lang="en-US" sz="2767">
                <a:solidFill>
                  <a:srgbClr val="292828"/>
                </a:solidFill>
                <a:latin typeface="Helios"/>
                <a:ea typeface="Helios"/>
                <a:cs typeface="Helios"/>
                <a:sym typeface="Helios"/>
              </a:rPr>
              <a:t>Menunjukkan sikap adil, toleran, dan gotong royong dalam kehidupan sehari-hari.</a:t>
            </a:r>
          </a:p>
        </p:txBody>
      </p:sp>
      <p:sp>
        <p:nvSpPr>
          <p:cNvPr name="TextBox 10" id="10"/>
          <p:cNvSpPr txBox="true"/>
          <p:nvPr/>
        </p:nvSpPr>
        <p:spPr>
          <a:xfrm rot="0">
            <a:off x="1028700" y="1850914"/>
            <a:ext cx="7658027"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LINGKUNGAN KELUARGA</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6298904" y="2092269"/>
            <a:ext cx="14133368" cy="7314018"/>
          </a:xfrm>
          <a:custGeom>
            <a:avLst/>
            <a:gdLst/>
            <a:ahLst/>
            <a:cxnLst/>
            <a:rect r="r" b="b" t="t" l="l"/>
            <a:pathLst>
              <a:path h="7314018" w="14133368">
                <a:moveTo>
                  <a:pt x="0" y="0"/>
                </a:moveTo>
                <a:lnTo>
                  <a:pt x="14133368" y="0"/>
                </a:lnTo>
                <a:lnTo>
                  <a:pt x="14133368" y="7314018"/>
                </a:lnTo>
                <a:lnTo>
                  <a:pt x="0" y="73140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8" id="8"/>
          <p:cNvSpPr/>
          <p:nvPr/>
        </p:nvSpPr>
        <p:spPr>
          <a:xfrm flipH="false" flipV="false" rot="0">
            <a:off x="1707553" y="3635711"/>
            <a:ext cx="6008959" cy="4003469"/>
          </a:xfrm>
          <a:custGeom>
            <a:avLst/>
            <a:gdLst/>
            <a:ahLst/>
            <a:cxnLst/>
            <a:rect r="r" b="b" t="t" l="l"/>
            <a:pathLst>
              <a:path h="4003469" w="6008959">
                <a:moveTo>
                  <a:pt x="0" y="0"/>
                </a:moveTo>
                <a:lnTo>
                  <a:pt x="6008959" y="0"/>
                </a:lnTo>
                <a:lnTo>
                  <a:pt x="6008959" y="4003469"/>
                </a:lnTo>
                <a:lnTo>
                  <a:pt x="0" y="4003469"/>
                </a:lnTo>
                <a:lnTo>
                  <a:pt x="0" y="0"/>
                </a:lnTo>
                <a:close/>
              </a:path>
            </a:pathLst>
          </a:custGeom>
          <a:blipFill>
            <a:blip r:embed="rId9"/>
            <a:stretch>
              <a:fillRect l="0" t="0" r="0" b="0"/>
            </a:stretch>
          </a:blipFill>
        </p:spPr>
      </p:sp>
      <p:sp>
        <p:nvSpPr>
          <p:cNvPr name="TextBox 9" id="9"/>
          <p:cNvSpPr txBox="true"/>
          <p:nvPr/>
        </p:nvSpPr>
        <p:spPr>
          <a:xfrm rot="0">
            <a:off x="8036356" y="2618983"/>
            <a:ext cx="8823321" cy="6268964"/>
          </a:xfrm>
          <a:prstGeom prst="rect">
            <a:avLst/>
          </a:prstGeom>
        </p:spPr>
        <p:txBody>
          <a:bodyPr anchor="t" rtlCol="false" tIns="0" lIns="0" bIns="0" rIns="0">
            <a:spAutoFit/>
          </a:bodyPr>
          <a:lstStyle/>
          <a:p>
            <a:pPr algn="l" marL="597459" indent="-298729" lvl="1">
              <a:lnSpc>
                <a:spcPts val="3874"/>
              </a:lnSpc>
              <a:buAutoNum type="arabicPeriod" startAt="1"/>
            </a:pPr>
            <a:r>
              <a:rPr lang="en-US" sz="2767">
                <a:solidFill>
                  <a:srgbClr val="292828"/>
                </a:solidFill>
                <a:latin typeface="Helios"/>
                <a:ea typeface="Helios"/>
                <a:cs typeface="Helios"/>
                <a:sym typeface="Helios"/>
              </a:rPr>
              <a:t>Mengikuti upacara bendera dengan khidmat dan sungguh-sungguh</a:t>
            </a:r>
          </a:p>
          <a:p>
            <a:pPr algn="l" marL="597459" indent="-298729" lvl="1">
              <a:lnSpc>
                <a:spcPts val="3874"/>
              </a:lnSpc>
              <a:buAutoNum type="arabicPeriod" startAt="1"/>
            </a:pPr>
            <a:r>
              <a:rPr lang="en-US" sz="2767">
                <a:solidFill>
                  <a:srgbClr val="292828"/>
                </a:solidFill>
                <a:latin typeface="Helios"/>
                <a:ea typeface="Helios"/>
                <a:cs typeface="Helios"/>
                <a:sym typeface="Helios"/>
              </a:rPr>
              <a:t>Menghormati simbol-simbol negara seperti bendera, lagu kebangsaan, dan lambang negara.</a:t>
            </a:r>
          </a:p>
          <a:p>
            <a:pPr algn="l" marL="597459" indent="-298729" lvl="1">
              <a:lnSpc>
                <a:spcPts val="3874"/>
              </a:lnSpc>
              <a:buAutoNum type="arabicPeriod" startAt="1"/>
            </a:pPr>
            <a:r>
              <a:rPr lang="en-US" sz="2767">
                <a:solidFill>
                  <a:srgbClr val="292828"/>
                </a:solidFill>
                <a:latin typeface="Helios"/>
                <a:ea typeface="Helios"/>
                <a:cs typeface="Helios"/>
                <a:sym typeface="Helios"/>
              </a:rPr>
              <a:t>Belajar dengan sungguh-sungguh</a:t>
            </a:r>
          </a:p>
          <a:p>
            <a:pPr algn="l" marL="597459" indent="-298729" lvl="1">
              <a:lnSpc>
                <a:spcPts val="3874"/>
              </a:lnSpc>
              <a:buAutoNum type="arabicPeriod" startAt="1"/>
            </a:pPr>
            <a:r>
              <a:rPr lang="en-US" sz="2767">
                <a:solidFill>
                  <a:srgbClr val="292828"/>
                </a:solidFill>
                <a:latin typeface="Helios"/>
                <a:ea typeface="Helios"/>
                <a:cs typeface="Helios"/>
                <a:sym typeface="Helios"/>
              </a:rPr>
              <a:t>Menjaga kebersihan dan ketertiban sekolah</a:t>
            </a:r>
          </a:p>
          <a:p>
            <a:pPr algn="l" marL="597459" indent="-298729" lvl="1">
              <a:lnSpc>
                <a:spcPts val="3874"/>
              </a:lnSpc>
              <a:buAutoNum type="arabicPeriod" startAt="1"/>
            </a:pPr>
            <a:r>
              <a:rPr lang="en-US" sz="2767">
                <a:solidFill>
                  <a:srgbClr val="292828"/>
                </a:solidFill>
                <a:latin typeface="Helios"/>
                <a:ea typeface="Helios"/>
                <a:cs typeface="Helios"/>
                <a:sym typeface="Helios"/>
              </a:rPr>
              <a:t>Menghargai dan menjalin hubungan baik sesama warga sekolah</a:t>
            </a:r>
          </a:p>
          <a:p>
            <a:pPr algn="l" marL="597459" indent="-298729" lvl="1">
              <a:lnSpc>
                <a:spcPts val="3874"/>
              </a:lnSpc>
              <a:buAutoNum type="arabicPeriod" startAt="1"/>
            </a:pPr>
            <a:r>
              <a:rPr lang="en-US" sz="2767">
                <a:solidFill>
                  <a:srgbClr val="292828"/>
                </a:solidFill>
                <a:latin typeface="Helios"/>
                <a:ea typeface="Helios"/>
                <a:cs typeface="Helios"/>
                <a:sym typeface="Helios"/>
              </a:rPr>
              <a:t>Menciptakan lingkungan belajar yang aman dan nyaman.</a:t>
            </a:r>
          </a:p>
          <a:p>
            <a:pPr algn="l" marL="597459" indent="-298729" lvl="1">
              <a:lnSpc>
                <a:spcPts val="3874"/>
              </a:lnSpc>
              <a:buAutoNum type="arabicPeriod" startAt="1"/>
            </a:pPr>
            <a:r>
              <a:rPr lang="en-US" sz="2767">
                <a:solidFill>
                  <a:srgbClr val="292828"/>
                </a:solidFill>
                <a:latin typeface="Helios"/>
                <a:ea typeface="Helios"/>
                <a:cs typeface="Helios"/>
                <a:sym typeface="Helios"/>
              </a:rPr>
              <a:t>Menghindari bullying kepada teman</a:t>
            </a:r>
          </a:p>
          <a:p>
            <a:pPr algn="l" marL="597459" indent="-298729" lvl="1">
              <a:lnSpc>
                <a:spcPts val="3874"/>
              </a:lnSpc>
              <a:buAutoNum type="arabicPeriod" startAt="1"/>
            </a:pPr>
            <a:r>
              <a:rPr lang="en-US" sz="2767">
                <a:solidFill>
                  <a:srgbClr val="292828"/>
                </a:solidFill>
                <a:latin typeface="Helios"/>
                <a:ea typeface="Helios"/>
                <a:cs typeface="Helios"/>
                <a:sym typeface="Helios"/>
              </a:rPr>
              <a:t>Mendukung terciptanya lingkungan sekolah yang inklusif dan toleran.</a:t>
            </a:r>
          </a:p>
        </p:txBody>
      </p:sp>
      <p:sp>
        <p:nvSpPr>
          <p:cNvPr name="TextBox 10" id="10"/>
          <p:cNvSpPr txBox="true"/>
          <p:nvPr/>
        </p:nvSpPr>
        <p:spPr>
          <a:xfrm rot="0">
            <a:off x="1028700" y="2082744"/>
            <a:ext cx="7658027"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LINGKUNGAN SEKOLAH</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7563882" y="2907574"/>
            <a:ext cx="9977238" cy="5163221"/>
          </a:xfrm>
          <a:custGeom>
            <a:avLst/>
            <a:gdLst/>
            <a:ahLst/>
            <a:cxnLst/>
            <a:rect r="r" b="b" t="t" l="l"/>
            <a:pathLst>
              <a:path h="5163221" w="9977238">
                <a:moveTo>
                  <a:pt x="0" y="0"/>
                </a:moveTo>
                <a:lnTo>
                  <a:pt x="9977238" y="0"/>
                </a:lnTo>
                <a:lnTo>
                  <a:pt x="9977238" y="5163220"/>
                </a:lnTo>
                <a:lnTo>
                  <a:pt x="0" y="516322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8" id="8"/>
          <p:cNvSpPr/>
          <p:nvPr/>
        </p:nvSpPr>
        <p:spPr>
          <a:xfrm flipH="false" flipV="false" rot="0">
            <a:off x="1251842" y="3713923"/>
            <a:ext cx="6312040" cy="3550522"/>
          </a:xfrm>
          <a:custGeom>
            <a:avLst/>
            <a:gdLst/>
            <a:ahLst/>
            <a:cxnLst/>
            <a:rect r="r" b="b" t="t" l="l"/>
            <a:pathLst>
              <a:path h="3550522" w="6312040">
                <a:moveTo>
                  <a:pt x="0" y="0"/>
                </a:moveTo>
                <a:lnTo>
                  <a:pt x="6312040" y="0"/>
                </a:lnTo>
                <a:lnTo>
                  <a:pt x="6312040" y="3550522"/>
                </a:lnTo>
                <a:lnTo>
                  <a:pt x="0" y="3550522"/>
                </a:lnTo>
                <a:lnTo>
                  <a:pt x="0" y="0"/>
                </a:lnTo>
                <a:close/>
              </a:path>
            </a:pathLst>
          </a:custGeom>
          <a:blipFill>
            <a:blip r:embed="rId9"/>
            <a:stretch>
              <a:fillRect l="0" t="0" r="0" b="0"/>
            </a:stretch>
          </a:blipFill>
        </p:spPr>
      </p:sp>
      <p:sp>
        <p:nvSpPr>
          <p:cNvPr name="TextBox 9" id="9"/>
          <p:cNvSpPr txBox="true"/>
          <p:nvPr/>
        </p:nvSpPr>
        <p:spPr>
          <a:xfrm rot="0">
            <a:off x="8140840" y="3360988"/>
            <a:ext cx="8823321" cy="4336009"/>
          </a:xfrm>
          <a:prstGeom prst="rect">
            <a:avLst/>
          </a:prstGeom>
        </p:spPr>
        <p:txBody>
          <a:bodyPr anchor="t" rtlCol="false" tIns="0" lIns="0" bIns="0" rIns="0">
            <a:spAutoFit/>
          </a:bodyPr>
          <a:lstStyle/>
          <a:p>
            <a:pPr algn="l" marL="597459" indent="-298729" lvl="1">
              <a:lnSpc>
                <a:spcPts val="3874"/>
              </a:lnSpc>
              <a:buAutoNum type="arabicPeriod" startAt="1"/>
            </a:pPr>
            <a:r>
              <a:rPr lang="en-US" sz="2767">
                <a:solidFill>
                  <a:srgbClr val="292828"/>
                </a:solidFill>
                <a:latin typeface="Helios"/>
                <a:ea typeface="Helios"/>
                <a:cs typeface="Helios"/>
                <a:sym typeface="Helios"/>
              </a:rPr>
              <a:t>Saling menghormati dan menghargai sesama anggota masyarakat</a:t>
            </a:r>
          </a:p>
          <a:p>
            <a:pPr algn="l" marL="597459" indent="-298729" lvl="1">
              <a:lnSpc>
                <a:spcPts val="3874"/>
              </a:lnSpc>
              <a:buAutoNum type="arabicPeriod" startAt="1"/>
            </a:pPr>
            <a:r>
              <a:rPr lang="en-US" sz="2767">
                <a:solidFill>
                  <a:srgbClr val="292828"/>
                </a:solidFill>
                <a:latin typeface="Helios"/>
                <a:ea typeface="Helios"/>
                <a:cs typeface="Helios"/>
                <a:sym typeface="Helios"/>
              </a:rPr>
              <a:t>Menjaga sikap toleransi terhadap perbedaan suku, agama, ras, dan budaya</a:t>
            </a:r>
          </a:p>
          <a:p>
            <a:pPr algn="l" marL="597459" indent="-298729" lvl="1">
              <a:lnSpc>
                <a:spcPts val="3874"/>
              </a:lnSpc>
              <a:buAutoNum type="arabicPeriod" startAt="1"/>
            </a:pPr>
            <a:r>
              <a:rPr lang="en-US" sz="2767">
                <a:solidFill>
                  <a:srgbClr val="292828"/>
                </a:solidFill>
                <a:latin typeface="Helios"/>
                <a:ea typeface="Helios"/>
                <a:cs typeface="Helios"/>
                <a:sym typeface="Helios"/>
              </a:rPr>
              <a:t>Menjaga kebersihan dan ketertiban lingkungan</a:t>
            </a:r>
          </a:p>
          <a:p>
            <a:pPr algn="l" marL="597459" indent="-298729" lvl="1">
              <a:lnSpc>
                <a:spcPts val="3874"/>
              </a:lnSpc>
              <a:buAutoNum type="arabicPeriod" startAt="1"/>
            </a:pPr>
            <a:r>
              <a:rPr lang="en-US" sz="2767">
                <a:solidFill>
                  <a:srgbClr val="292828"/>
                </a:solidFill>
                <a:latin typeface="Helios"/>
                <a:ea typeface="Helios"/>
                <a:cs typeface="Helios"/>
                <a:sym typeface="Helios"/>
              </a:rPr>
              <a:t>Berpartisipasi dalam kegiatan kebersihan lingkungan seperti kerja bakti</a:t>
            </a:r>
          </a:p>
          <a:p>
            <a:pPr algn="l" marL="597459" indent="-298729" lvl="1">
              <a:lnSpc>
                <a:spcPts val="3874"/>
              </a:lnSpc>
              <a:buAutoNum type="arabicPeriod" startAt="1"/>
            </a:pPr>
            <a:r>
              <a:rPr lang="en-US" sz="2767">
                <a:solidFill>
                  <a:srgbClr val="292828"/>
                </a:solidFill>
                <a:latin typeface="Helios"/>
                <a:ea typeface="Helios"/>
                <a:cs typeface="Helios"/>
                <a:sym typeface="Helios"/>
              </a:rPr>
              <a:t>Menciptakan lingkungan yang aman dan nyaman untuk semua.</a:t>
            </a:r>
          </a:p>
        </p:txBody>
      </p:sp>
      <p:sp>
        <p:nvSpPr>
          <p:cNvPr name="TextBox 10" id="10"/>
          <p:cNvSpPr txBox="true"/>
          <p:nvPr/>
        </p:nvSpPr>
        <p:spPr>
          <a:xfrm rot="0">
            <a:off x="1028700" y="1850914"/>
            <a:ext cx="7658027"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LINGKUNGAN MASYARAKAT</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5816419">
            <a:off x="979075" y="8329592"/>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816419">
            <a:off x="16835266" y="-7766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5891" y="-1147848"/>
            <a:ext cx="2176548" cy="2176548"/>
          </a:xfrm>
          <a:custGeom>
            <a:avLst/>
            <a:gdLst/>
            <a:ahLst/>
            <a:cxnLst/>
            <a:rect r="r" b="b" t="t" l="l"/>
            <a:pathLst>
              <a:path h="2176548" w="2176548">
                <a:moveTo>
                  <a:pt x="0" y="0"/>
                </a:moveTo>
                <a:lnTo>
                  <a:pt x="2176547" y="0"/>
                </a:lnTo>
                <a:lnTo>
                  <a:pt x="2176547" y="2176548"/>
                </a:lnTo>
                <a:lnTo>
                  <a:pt x="0" y="2176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true" flipV="true" rot="5400000">
            <a:off x="16111452" y="9258300"/>
            <a:ext cx="2176548" cy="2176548"/>
          </a:xfrm>
          <a:custGeom>
            <a:avLst/>
            <a:gdLst/>
            <a:ahLst/>
            <a:cxnLst/>
            <a:rect r="r" b="b" t="t" l="l"/>
            <a:pathLst>
              <a:path h="2176548" w="2176548">
                <a:moveTo>
                  <a:pt x="2176548" y="2176548"/>
                </a:moveTo>
                <a:lnTo>
                  <a:pt x="0" y="2176548"/>
                </a:lnTo>
                <a:lnTo>
                  <a:pt x="0" y="0"/>
                </a:lnTo>
                <a:lnTo>
                  <a:pt x="2176548" y="0"/>
                </a:lnTo>
                <a:lnTo>
                  <a:pt x="2176548" y="217654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7458141" y="3162856"/>
            <a:ext cx="10188719" cy="5272662"/>
          </a:xfrm>
          <a:custGeom>
            <a:avLst/>
            <a:gdLst/>
            <a:ahLst/>
            <a:cxnLst/>
            <a:rect r="r" b="b" t="t" l="l"/>
            <a:pathLst>
              <a:path h="5272662" w="10188719">
                <a:moveTo>
                  <a:pt x="0" y="0"/>
                </a:moveTo>
                <a:lnTo>
                  <a:pt x="10188719" y="0"/>
                </a:lnTo>
                <a:lnTo>
                  <a:pt x="10188719" y="5272662"/>
                </a:lnTo>
                <a:lnTo>
                  <a:pt x="0" y="527266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8" id="8"/>
          <p:cNvSpPr/>
          <p:nvPr/>
        </p:nvSpPr>
        <p:spPr>
          <a:xfrm flipH="false" flipV="false" rot="0">
            <a:off x="1239114" y="3404402"/>
            <a:ext cx="6766648" cy="4770487"/>
          </a:xfrm>
          <a:custGeom>
            <a:avLst/>
            <a:gdLst/>
            <a:ahLst/>
            <a:cxnLst/>
            <a:rect r="r" b="b" t="t" l="l"/>
            <a:pathLst>
              <a:path h="4770487" w="6766648">
                <a:moveTo>
                  <a:pt x="0" y="0"/>
                </a:moveTo>
                <a:lnTo>
                  <a:pt x="6766648" y="0"/>
                </a:lnTo>
                <a:lnTo>
                  <a:pt x="6766648" y="4770487"/>
                </a:lnTo>
                <a:lnTo>
                  <a:pt x="0" y="4770487"/>
                </a:lnTo>
                <a:lnTo>
                  <a:pt x="0" y="0"/>
                </a:lnTo>
                <a:close/>
              </a:path>
            </a:pathLst>
          </a:custGeom>
          <a:blipFill>
            <a:blip r:embed="rId9"/>
            <a:stretch>
              <a:fillRect l="0" t="0" r="0" b="0"/>
            </a:stretch>
          </a:blipFill>
        </p:spPr>
      </p:sp>
      <p:sp>
        <p:nvSpPr>
          <p:cNvPr name="TextBox 9" id="9"/>
          <p:cNvSpPr txBox="true"/>
          <p:nvPr/>
        </p:nvSpPr>
        <p:spPr>
          <a:xfrm rot="0">
            <a:off x="8140840" y="3360988"/>
            <a:ext cx="8823321" cy="4819248"/>
          </a:xfrm>
          <a:prstGeom prst="rect">
            <a:avLst/>
          </a:prstGeom>
        </p:spPr>
        <p:txBody>
          <a:bodyPr anchor="t" rtlCol="false" tIns="0" lIns="0" bIns="0" rIns="0">
            <a:spAutoFit/>
          </a:bodyPr>
          <a:lstStyle/>
          <a:p>
            <a:pPr algn="l" marL="597459" indent="-298729" lvl="1">
              <a:lnSpc>
                <a:spcPts val="3874"/>
              </a:lnSpc>
              <a:buAutoNum type="arabicPeriod" startAt="1"/>
            </a:pPr>
            <a:r>
              <a:rPr lang="en-US" sz="2767">
                <a:solidFill>
                  <a:srgbClr val="292828"/>
                </a:solidFill>
                <a:latin typeface="Helios"/>
                <a:ea typeface="Helios"/>
                <a:cs typeface="Helios"/>
                <a:sym typeface="Helios"/>
              </a:rPr>
              <a:t>Mematuhi peraturan yang berlaku</a:t>
            </a:r>
          </a:p>
          <a:p>
            <a:pPr algn="l" marL="597459" indent="-298729" lvl="1">
              <a:lnSpc>
                <a:spcPts val="3874"/>
              </a:lnSpc>
              <a:buAutoNum type="arabicPeriod" startAt="1"/>
            </a:pPr>
            <a:r>
              <a:rPr lang="en-US" sz="2767">
                <a:solidFill>
                  <a:srgbClr val="292828"/>
                </a:solidFill>
                <a:latin typeface="Helios"/>
                <a:ea typeface="Helios"/>
                <a:cs typeface="Helios"/>
                <a:sym typeface="Helios"/>
              </a:rPr>
              <a:t>Menghormati dan menaati hukum serta peraturan yang berlaku di Indonesia</a:t>
            </a:r>
          </a:p>
          <a:p>
            <a:pPr algn="l" marL="597459" indent="-298729" lvl="1">
              <a:lnSpc>
                <a:spcPts val="3874"/>
              </a:lnSpc>
              <a:buAutoNum type="arabicPeriod" startAt="1"/>
            </a:pPr>
            <a:r>
              <a:rPr lang="en-US" sz="2767">
                <a:solidFill>
                  <a:srgbClr val="292828"/>
                </a:solidFill>
                <a:latin typeface="Helios"/>
                <a:ea typeface="Helios"/>
                <a:cs typeface="Helios"/>
                <a:sym typeface="Helios"/>
              </a:rPr>
              <a:t>Menjadi warga negara yang baik dan bertanggung jawab.</a:t>
            </a:r>
          </a:p>
          <a:p>
            <a:pPr algn="l" marL="597459" indent="-298729" lvl="1">
              <a:lnSpc>
                <a:spcPts val="3874"/>
              </a:lnSpc>
              <a:buAutoNum type="arabicPeriod" startAt="1"/>
            </a:pPr>
            <a:r>
              <a:rPr lang="en-US" sz="2767">
                <a:solidFill>
                  <a:srgbClr val="292828"/>
                </a:solidFill>
                <a:latin typeface="Helios"/>
                <a:ea typeface="Helios"/>
                <a:cs typeface="Helios"/>
                <a:sym typeface="Helios"/>
              </a:rPr>
              <a:t>Berperan aktif dalam pemilu</a:t>
            </a:r>
          </a:p>
          <a:p>
            <a:pPr algn="l" marL="597459" indent="-298729" lvl="1">
              <a:lnSpc>
                <a:spcPts val="3874"/>
              </a:lnSpc>
              <a:buAutoNum type="arabicPeriod" startAt="1"/>
            </a:pPr>
            <a:r>
              <a:rPr lang="en-US" sz="2767">
                <a:solidFill>
                  <a:srgbClr val="292828"/>
                </a:solidFill>
                <a:latin typeface="Helios"/>
                <a:ea typeface="Helios"/>
                <a:cs typeface="Helios"/>
                <a:sym typeface="Helios"/>
              </a:rPr>
              <a:t>Menyadari pentingnya partisipasi dalam pemilihan umum dan mendukung proses demokrasi.</a:t>
            </a:r>
          </a:p>
          <a:p>
            <a:pPr algn="l" marL="597459" indent="-298729" lvl="1">
              <a:lnSpc>
                <a:spcPts val="3874"/>
              </a:lnSpc>
              <a:buAutoNum type="arabicPeriod" startAt="1"/>
            </a:pPr>
            <a:r>
              <a:rPr lang="en-US" sz="2767">
                <a:solidFill>
                  <a:srgbClr val="292828"/>
                </a:solidFill>
                <a:latin typeface="Helios"/>
                <a:ea typeface="Helios"/>
                <a:cs typeface="Helios"/>
                <a:sym typeface="Helios"/>
              </a:rPr>
              <a:t>Memakai produk asli Indonesia sebagai bagian melestarikan budaya</a:t>
            </a:r>
          </a:p>
        </p:txBody>
      </p:sp>
      <p:sp>
        <p:nvSpPr>
          <p:cNvPr name="TextBox 10" id="10"/>
          <p:cNvSpPr txBox="true"/>
          <p:nvPr/>
        </p:nvSpPr>
        <p:spPr>
          <a:xfrm rot="0">
            <a:off x="1028700" y="2250349"/>
            <a:ext cx="11523801" cy="657225"/>
          </a:xfrm>
          <a:prstGeom prst="rect">
            <a:avLst/>
          </a:prstGeom>
        </p:spPr>
        <p:txBody>
          <a:bodyPr anchor="t" rtlCol="false" tIns="0" lIns="0" bIns="0" rIns="0">
            <a:spAutoFit/>
          </a:bodyPr>
          <a:lstStyle/>
          <a:p>
            <a:pPr algn="ctr" marL="0" indent="0" lvl="0">
              <a:lnSpc>
                <a:spcPts val="5159"/>
              </a:lnSpc>
              <a:spcBef>
                <a:spcPct val="0"/>
              </a:spcBef>
            </a:pPr>
            <a:r>
              <a:rPr lang="en-US" sz="4299">
                <a:solidFill>
                  <a:srgbClr val="292828"/>
                </a:solidFill>
                <a:latin typeface="Calistoga"/>
                <a:ea typeface="Calistoga"/>
                <a:cs typeface="Calistoga"/>
                <a:sym typeface="Calistoga"/>
              </a:rPr>
              <a:t>LINGKUNGAN BERBANGSA DAN BERNEGARA</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2285326">
            <a:off x="13570980" y="389097"/>
            <a:ext cx="5802870" cy="1806143"/>
          </a:xfrm>
          <a:custGeom>
            <a:avLst/>
            <a:gdLst/>
            <a:ahLst/>
            <a:cxnLst/>
            <a:rect r="r" b="b" t="t" l="l"/>
            <a:pathLst>
              <a:path h="1806143" w="5802870">
                <a:moveTo>
                  <a:pt x="0" y="0"/>
                </a:moveTo>
                <a:lnTo>
                  <a:pt x="5802870" y="0"/>
                </a:lnTo>
                <a:lnTo>
                  <a:pt x="5802870" y="1806143"/>
                </a:lnTo>
                <a:lnTo>
                  <a:pt x="0" y="18061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2286000">
            <a:off x="-1086061" y="389435"/>
            <a:ext cx="5802870" cy="1806143"/>
          </a:xfrm>
          <a:custGeom>
            <a:avLst/>
            <a:gdLst/>
            <a:ahLst/>
            <a:cxnLst/>
            <a:rect r="r" b="b" t="t" l="l"/>
            <a:pathLst>
              <a:path h="1806143" w="5802870">
                <a:moveTo>
                  <a:pt x="5802869" y="0"/>
                </a:moveTo>
                <a:lnTo>
                  <a:pt x="0" y="0"/>
                </a:lnTo>
                <a:lnTo>
                  <a:pt x="0" y="1806143"/>
                </a:lnTo>
                <a:lnTo>
                  <a:pt x="5802869" y="1806143"/>
                </a:lnTo>
                <a:lnTo>
                  <a:pt x="580286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10800000">
            <a:off x="0" y="9258300"/>
            <a:ext cx="3025450" cy="2019488"/>
          </a:xfrm>
          <a:custGeom>
            <a:avLst/>
            <a:gdLst/>
            <a:ahLst/>
            <a:cxnLst/>
            <a:rect r="r" b="b" t="t" l="l"/>
            <a:pathLst>
              <a:path h="2019488" w="3025450">
                <a:moveTo>
                  <a:pt x="3025450" y="0"/>
                </a:moveTo>
                <a:lnTo>
                  <a:pt x="0" y="0"/>
                </a:lnTo>
                <a:lnTo>
                  <a:pt x="0" y="2019488"/>
                </a:lnTo>
                <a:lnTo>
                  <a:pt x="3025450" y="2019488"/>
                </a:lnTo>
                <a:lnTo>
                  <a:pt x="302545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0800000">
            <a:off x="15262550" y="9258300"/>
            <a:ext cx="3025450" cy="2019488"/>
          </a:xfrm>
          <a:custGeom>
            <a:avLst/>
            <a:gdLst/>
            <a:ahLst/>
            <a:cxnLst/>
            <a:rect r="r" b="b" t="t" l="l"/>
            <a:pathLst>
              <a:path h="2019488" w="3025450">
                <a:moveTo>
                  <a:pt x="0" y="0"/>
                </a:moveTo>
                <a:lnTo>
                  <a:pt x="3025450" y="0"/>
                </a:lnTo>
                <a:lnTo>
                  <a:pt x="3025450" y="2019488"/>
                </a:lnTo>
                <a:lnTo>
                  <a:pt x="0" y="20194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5816419">
            <a:off x="979075" y="3088917"/>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5813999">
            <a:off x="16788951" y="6266220"/>
            <a:ext cx="520076" cy="1857416"/>
          </a:xfrm>
          <a:custGeom>
            <a:avLst/>
            <a:gdLst/>
            <a:ahLst/>
            <a:cxnLst/>
            <a:rect r="r" b="b" t="t" l="l"/>
            <a:pathLst>
              <a:path h="1857416" w="520076">
                <a:moveTo>
                  <a:pt x="0" y="0"/>
                </a:moveTo>
                <a:lnTo>
                  <a:pt x="520077" y="0"/>
                </a:lnTo>
                <a:lnTo>
                  <a:pt x="520077" y="1857416"/>
                </a:lnTo>
                <a:lnTo>
                  <a:pt x="0" y="18574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true" rot="0">
            <a:off x="1028700" y="-779449"/>
            <a:ext cx="16643436" cy="12711424"/>
          </a:xfrm>
          <a:custGeom>
            <a:avLst/>
            <a:gdLst/>
            <a:ahLst/>
            <a:cxnLst/>
            <a:rect r="r" b="b" t="t" l="l"/>
            <a:pathLst>
              <a:path h="12711424" w="16643436">
                <a:moveTo>
                  <a:pt x="0" y="12711424"/>
                </a:moveTo>
                <a:lnTo>
                  <a:pt x="16643436" y="12711424"/>
                </a:lnTo>
                <a:lnTo>
                  <a:pt x="16643436" y="0"/>
                </a:lnTo>
                <a:lnTo>
                  <a:pt x="0" y="0"/>
                </a:lnTo>
                <a:lnTo>
                  <a:pt x="0" y="1271142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6481693" y="1195265"/>
            <a:ext cx="5324192" cy="1878744"/>
          </a:xfrm>
          <a:prstGeom prst="rect">
            <a:avLst/>
          </a:prstGeom>
        </p:spPr>
        <p:txBody>
          <a:bodyPr anchor="t" rtlCol="false" tIns="0" lIns="0" bIns="0" rIns="0">
            <a:spAutoFit/>
          </a:bodyPr>
          <a:lstStyle/>
          <a:p>
            <a:pPr algn="ctr">
              <a:lnSpc>
                <a:spcPts val="7201"/>
              </a:lnSpc>
            </a:pPr>
            <a:r>
              <a:rPr lang="en-US" sz="7201">
                <a:solidFill>
                  <a:srgbClr val="292828"/>
                </a:solidFill>
                <a:latin typeface="Calistoga"/>
                <a:ea typeface="Calistoga"/>
                <a:cs typeface="Calistoga"/>
                <a:sym typeface="Calistoga"/>
              </a:rPr>
              <a:t>Ayo Beraktivitas</a:t>
            </a:r>
          </a:p>
        </p:txBody>
      </p:sp>
      <p:sp>
        <p:nvSpPr>
          <p:cNvPr name="TextBox 11" id="11"/>
          <p:cNvSpPr txBox="true"/>
          <p:nvPr/>
        </p:nvSpPr>
        <p:spPr>
          <a:xfrm rot="0">
            <a:off x="3025450" y="4224875"/>
            <a:ext cx="14398759" cy="2600326"/>
          </a:xfrm>
          <a:prstGeom prst="rect">
            <a:avLst/>
          </a:prstGeom>
        </p:spPr>
        <p:txBody>
          <a:bodyPr anchor="t" rtlCol="false" tIns="0" lIns="0" bIns="0" rIns="0">
            <a:spAutoFit/>
          </a:bodyPr>
          <a:lstStyle/>
          <a:p>
            <a:pPr algn="l">
              <a:lnSpc>
                <a:spcPts val="4199"/>
              </a:lnSpc>
            </a:pPr>
            <a:r>
              <a:rPr lang="en-US" sz="2999">
                <a:solidFill>
                  <a:srgbClr val="292828"/>
                </a:solidFill>
                <a:latin typeface="Helios"/>
                <a:ea typeface="Helios"/>
                <a:cs typeface="Helios"/>
                <a:sym typeface="Helios"/>
              </a:rPr>
              <a:t>Bentuklah kelompok yang terdiri dari 4-5 orang!</a:t>
            </a:r>
          </a:p>
          <a:p>
            <a:pPr algn="l">
              <a:lnSpc>
                <a:spcPts val="4199"/>
              </a:lnSpc>
            </a:pPr>
            <a:r>
              <a:rPr lang="en-US" sz="2999">
                <a:solidFill>
                  <a:srgbClr val="292828"/>
                </a:solidFill>
                <a:latin typeface="Helios"/>
                <a:ea typeface="Helios"/>
                <a:cs typeface="Helios"/>
                <a:sym typeface="Helios"/>
              </a:rPr>
              <a:t>Diskusikan studi kasus yang terdapat pada LKPD bersama kelompokmu!</a:t>
            </a:r>
          </a:p>
          <a:p>
            <a:pPr algn="l">
              <a:lnSpc>
                <a:spcPts val="4199"/>
              </a:lnSpc>
            </a:pPr>
            <a:r>
              <a:rPr lang="en-US" sz="2999">
                <a:solidFill>
                  <a:srgbClr val="292828"/>
                </a:solidFill>
                <a:latin typeface="Helios"/>
                <a:ea typeface="Helios"/>
                <a:cs typeface="Helios"/>
                <a:sym typeface="Helios"/>
              </a:rPr>
              <a:t>Susulan pula media presentasi.</a:t>
            </a:r>
          </a:p>
          <a:p>
            <a:pPr algn="l">
              <a:lnSpc>
                <a:spcPts val="4199"/>
              </a:lnSpc>
            </a:pPr>
            <a:r>
              <a:rPr lang="en-US" sz="2999">
                <a:solidFill>
                  <a:srgbClr val="292828"/>
                </a:solidFill>
                <a:latin typeface="Helios"/>
                <a:ea typeface="Helios"/>
                <a:cs typeface="Helios"/>
                <a:sym typeface="Helios"/>
              </a:rPr>
              <a:t>Presentasikan di depan kelas!</a:t>
            </a:r>
          </a:p>
          <a:p>
            <a:pPr algn="l">
              <a:lnSpc>
                <a:spcPts val="4199"/>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DAGfILXLHZc</dc:identifier>
  <dcterms:modified xsi:type="dcterms:W3CDTF">2011-08-01T06:04:30Z</dcterms:modified>
  <cp:revision>1</cp:revision>
  <dc:title>PPT UNIT 3</dc:title>
</cp:coreProperties>
</file>